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302" r:id="rId41"/>
    <p:sldId id="297" r:id="rId42"/>
    <p:sldId id="301" r:id="rId43"/>
    <p:sldId id="298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C5C5-234E-471D-9CBC-679B40D1EDB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B0CE9-6A0C-4D65-832B-F3BB00529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6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Long-distance dependency</a:t>
            </a:r>
            <a:r>
              <a:rPr lang="ko-KR" altLang="en-US" dirty="0"/>
              <a:t>문제로도 불린다</a:t>
            </a:r>
            <a:r>
              <a:rPr lang="en-US" altLang="ko-KR" dirty="0"/>
              <a:t>. </a:t>
            </a:r>
            <a:r>
              <a:rPr lang="ko-KR" altLang="en-US" dirty="0"/>
              <a:t>기울기</a:t>
            </a:r>
            <a:r>
              <a:rPr lang="en-US" altLang="ko-KR" dirty="0"/>
              <a:t> </a:t>
            </a:r>
            <a:r>
              <a:rPr lang="ko-KR" altLang="en-US" dirty="0"/>
              <a:t>소실로 인해 멀리 떨어져 있는 단어들은 쉽게 상호작용하지 못한다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문제점이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97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 정보를 표시하는 포지션 벡터를 추가해서 해결한다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ko-KR" altLang="en-US" dirty="0" err="1"/>
              <a:t>틸다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35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Sinusoidal vector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다른 인덱스일때 다른 값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상대적인 위치 비교가 중요</a:t>
            </a:r>
            <a:r>
              <a:rPr lang="en-US" altLang="ko-KR" dirty="0"/>
              <a:t>, </a:t>
            </a:r>
            <a:r>
              <a:rPr lang="ko-KR" altLang="en-US" dirty="0"/>
              <a:t>함수 주기보다 </a:t>
            </a:r>
            <a:r>
              <a:rPr lang="en-US" altLang="ko-KR" dirty="0"/>
              <a:t>sequence</a:t>
            </a:r>
            <a:r>
              <a:rPr lang="ko-KR" altLang="en-US" dirty="0"/>
              <a:t>가 길어도 정보를 잃지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학습이 불가능 하다</a:t>
            </a:r>
            <a:r>
              <a:rPr lang="en-US" altLang="ko-KR" dirty="0"/>
              <a:t>(</a:t>
            </a:r>
            <a:r>
              <a:rPr lang="ko-KR" altLang="en-US" dirty="0"/>
              <a:t>학습 파라미터 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0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상대적 위치와 구조 고려한 학습 방법</a:t>
            </a:r>
            <a:endParaRPr lang="en-US" altLang="ko-KR" dirty="0"/>
          </a:p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현재 데이터에 맞게 학습 가능</a:t>
            </a:r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함수 길이보다 </a:t>
            </a:r>
            <a:r>
              <a:rPr lang="en-US" altLang="ko-KR" dirty="0"/>
              <a:t>sequence</a:t>
            </a:r>
            <a:r>
              <a:rPr lang="ko-KR" altLang="en-US" dirty="0"/>
              <a:t>가 길면 정보를 잃는다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성능이 더 좋은 것을 </a:t>
            </a:r>
            <a:r>
              <a:rPr lang="ko-KR" altLang="en-US" dirty="0" err="1"/>
              <a:t>확인가능하다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 대부분 이 방식을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51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feed-forward </a:t>
            </a:r>
            <a:r>
              <a:rPr lang="ko-KR" altLang="en-US" dirty="0"/>
              <a:t>함수를 추가</a:t>
            </a:r>
            <a:endParaRPr lang="en-US" altLang="ko-KR" dirty="0"/>
          </a:p>
          <a:p>
            <a:r>
              <a:rPr lang="en-US" altLang="ko-KR" dirty="0"/>
              <a:t>Mi</a:t>
            </a:r>
            <a:r>
              <a:rPr lang="ko-KR" altLang="en-US" dirty="0"/>
              <a:t>가 </a:t>
            </a:r>
            <a:r>
              <a:rPr lang="en-US" altLang="ko-KR" dirty="0"/>
              <a:t>feed-forward</a:t>
            </a:r>
            <a:r>
              <a:rPr lang="ko-KR" altLang="en-US" dirty="0"/>
              <a:t>함수로 </a:t>
            </a:r>
            <a:r>
              <a:rPr lang="en-US" altLang="ko-KR" dirty="0" err="1"/>
              <a:t>relu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71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미래 </a:t>
            </a:r>
            <a:r>
              <a:rPr lang="en-US" altLang="ko-KR" dirty="0"/>
              <a:t>sequence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강제로 보지 못하게 만듦</a:t>
            </a:r>
            <a:endParaRPr lang="en-US" altLang="ko-KR" dirty="0"/>
          </a:p>
          <a:p>
            <a:r>
              <a:rPr lang="ko-KR" altLang="en-US" dirty="0"/>
              <a:t>이 과정을 </a:t>
            </a:r>
            <a:r>
              <a:rPr lang="en-US" altLang="ko-KR" dirty="0"/>
              <a:t>masking</a:t>
            </a:r>
            <a:r>
              <a:rPr lang="ko-KR" altLang="en-US" dirty="0"/>
              <a:t>이라고 함</a:t>
            </a:r>
            <a:r>
              <a:rPr lang="en-US" altLang="ko-KR" dirty="0"/>
              <a:t>(</a:t>
            </a:r>
            <a:r>
              <a:rPr lang="ko-KR" altLang="en-US" dirty="0"/>
              <a:t>강의에서는 자기자신도 </a:t>
            </a:r>
            <a:r>
              <a:rPr lang="en-US" altLang="ko-KR" dirty="0"/>
              <a:t>masking </a:t>
            </a:r>
            <a:r>
              <a:rPr lang="ko-KR" altLang="en-US" dirty="0"/>
              <a:t>하였으나 원래 논문은 자기자신은 </a:t>
            </a:r>
            <a:r>
              <a:rPr lang="en-US" altLang="ko-KR" dirty="0"/>
              <a:t>masking</a:t>
            </a:r>
            <a:r>
              <a:rPr lang="ko-KR" altLang="en-US" dirty="0"/>
              <a:t>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2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에서의 트랜스포머의 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모습</a:t>
            </a:r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sequence to sequence </a:t>
            </a:r>
            <a:r>
              <a:rPr lang="ko-KR" altLang="en-US" dirty="0"/>
              <a:t>모델에서 </a:t>
            </a:r>
            <a:r>
              <a:rPr lang="en-US" altLang="ko-KR" dirty="0"/>
              <a:t>building block</a:t>
            </a:r>
            <a:r>
              <a:rPr lang="ko-KR" altLang="en-US" dirty="0"/>
              <a:t>들이 </a:t>
            </a:r>
            <a:r>
              <a:rPr lang="en-US" altLang="ko-KR" dirty="0"/>
              <a:t>transformer</a:t>
            </a:r>
            <a:r>
              <a:rPr lang="ko-KR" altLang="en-US" dirty="0"/>
              <a:t>가 된 모습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31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ko-KR" altLang="en-US" dirty="0" err="1"/>
              <a:t>블럭들</a:t>
            </a:r>
            <a:endParaRPr lang="en-US" altLang="ko-KR" dirty="0"/>
          </a:p>
          <a:p>
            <a:r>
              <a:rPr lang="ko-KR" altLang="en-US" dirty="0"/>
              <a:t>인코더는 </a:t>
            </a:r>
            <a:r>
              <a:rPr lang="en-US" altLang="ko-KR" dirty="0"/>
              <a:t>Self-attention</a:t>
            </a:r>
            <a:r>
              <a:rPr lang="ko-KR" altLang="en-US" dirty="0"/>
              <a:t>과 </a:t>
            </a:r>
            <a:r>
              <a:rPr lang="en-US" altLang="ko-KR" dirty="0"/>
              <a:t>feed forward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 err="1"/>
              <a:t>디코더는</a:t>
            </a:r>
            <a:r>
              <a:rPr lang="ko-KR" altLang="en-US" dirty="0"/>
              <a:t> </a:t>
            </a:r>
            <a:r>
              <a:rPr lang="en-US" altLang="ko-KR" dirty="0"/>
              <a:t>self-attention, </a:t>
            </a:r>
            <a:r>
              <a:rPr lang="ko-KR" altLang="en-US" dirty="0"/>
              <a:t>인코더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attention, feed forward</a:t>
            </a:r>
            <a:r>
              <a:rPr lang="ko-KR" altLang="en-US" dirty="0" err="1"/>
              <a:t>로구성되어있다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8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Q, K, V </a:t>
            </a:r>
            <a:r>
              <a:rPr lang="ko-KR" altLang="en-US" dirty="0"/>
              <a:t>행렬이 우리가 찾아야 하는 미지수들이다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9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X:</a:t>
            </a:r>
            <a:r>
              <a:rPr lang="ko-KR" altLang="en-US" dirty="0"/>
              <a:t> 우리의 값들</a:t>
            </a:r>
            <a:endParaRPr lang="en-US" altLang="ko-KR" dirty="0"/>
          </a:p>
          <a:p>
            <a:r>
              <a:rPr lang="en-US" altLang="ko-KR" dirty="0"/>
              <a:t>Q: </a:t>
            </a:r>
            <a:r>
              <a:rPr lang="ko-KR" altLang="en-US" dirty="0"/>
              <a:t>쿼리 값</a:t>
            </a:r>
            <a:endParaRPr lang="en-US" altLang="ko-KR" dirty="0"/>
          </a:p>
          <a:p>
            <a:r>
              <a:rPr lang="en-US" altLang="ko-KR" dirty="0"/>
              <a:t>K: </a:t>
            </a:r>
            <a:r>
              <a:rPr lang="ko-KR" altLang="en-US" dirty="0"/>
              <a:t>키 값</a:t>
            </a:r>
            <a:endParaRPr lang="en-US" altLang="ko-KR" dirty="0"/>
          </a:p>
          <a:p>
            <a:r>
              <a:rPr lang="en-US" altLang="ko-KR" dirty="0"/>
              <a:t>V: value </a:t>
            </a:r>
            <a:r>
              <a:rPr lang="ko-KR" altLang="en-US" dirty="0"/>
              <a:t>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86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사각형 안 숫자는 해당 레이어에 도착하기 위한 최소 </a:t>
            </a:r>
            <a:r>
              <a:rPr lang="ko-KR" altLang="en-US" dirty="0" err="1"/>
              <a:t>계산수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순차적으로 계산이 되므로 병렬연산이 불가능</a:t>
            </a:r>
            <a:r>
              <a:rPr lang="en-US" altLang="ko-KR" dirty="0"/>
              <a:t>(GPU</a:t>
            </a:r>
            <a:r>
              <a:rPr lang="ko-KR" altLang="en-US" dirty="0"/>
              <a:t>사용 불가</a:t>
            </a:r>
            <a:r>
              <a:rPr lang="en-US" altLang="ko-KR" dirty="0"/>
              <a:t>)</a:t>
            </a:r>
            <a:r>
              <a:rPr lang="ko-KR" altLang="en-US" dirty="0"/>
              <a:t>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36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Multi-head attention</a:t>
            </a:r>
            <a:r>
              <a:rPr lang="ko-KR" altLang="en-US" dirty="0"/>
              <a:t>의 경우 </a:t>
            </a:r>
            <a:r>
              <a:rPr lang="en-US" altLang="ko-KR" dirty="0"/>
              <a:t>self attention</a:t>
            </a:r>
            <a:r>
              <a:rPr lang="ko-KR" altLang="en-US" dirty="0"/>
              <a:t>을 여러 개의 </a:t>
            </a:r>
            <a:r>
              <a:rPr lang="en-US" altLang="ko-KR" dirty="0"/>
              <a:t>head</a:t>
            </a:r>
            <a:r>
              <a:rPr lang="ko-KR" altLang="en-US" dirty="0"/>
              <a:t>로 학습</a:t>
            </a:r>
            <a:endParaRPr lang="en-US" altLang="ko-KR" dirty="0"/>
          </a:p>
          <a:p>
            <a:r>
              <a:rPr lang="ko-KR" altLang="en-US" dirty="0"/>
              <a:t>다양한 특징 학습</a:t>
            </a:r>
            <a:endParaRPr lang="en-US" altLang="ko-KR" dirty="0"/>
          </a:p>
          <a:p>
            <a:r>
              <a:rPr lang="ko-KR" altLang="en-US" dirty="0"/>
              <a:t>식에서 중요한 사실을 </a:t>
            </a:r>
            <a:r>
              <a:rPr lang="en-US" altLang="ko-KR" dirty="0"/>
              <a:t>d/h</a:t>
            </a:r>
            <a:r>
              <a:rPr lang="ko-KR" altLang="en-US" dirty="0"/>
              <a:t>라는 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Head</a:t>
            </a:r>
            <a:r>
              <a:rPr lang="ko-KR" altLang="en-US" dirty="0"/>
              <a:t>의 개수만큼 나누어 주어 각자의 특성을 학습할 수 있게 해주는 것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</a:t>
            </a:r>
            <a:r>
              <a:rPr lang="en-US" altLang="ko-KR" dirty="0"/>
              <a:t>input</a:t>
            </a:r>
            <a:r>
              <a:rPr lang="ko-KR" altLang="en-US" dirty="0"/>
              <a:t>는 </a:t>
            </a:r>
            <a:r>
              <a:rPr lang="ko-KR" altLang="en-US" dirty="0" err="1"/>
              <a:t>나누어주지</a:t>
            </a:r>
            <a:r>
              <a:rPr lang="ko-KR" altLang="en-US" dirty="0"/>
              <a:t> 않는다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같은 양의 연산만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0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 head attention</a:t>
            </a:r>
            <a:r>
              <a:rPr lang="ko-KR" altLang="en-US" dirty="0"/>
              <a:t>에 대한 간단한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ResiNet</a:t>
            </a:r>
            <a:r>
              <a:rPr lang="ko-KR" altLang="en-US" dirty="0"/>
              <a:t>에서 사용했던 방법</a:t>
            </a:r>
            <a:r>
              <a:rPr lang="en-US" altLang="ko-KR" dirty="0"/>
              <a:t>, </a:t>
            </a:r>
            <a:r>
              <a:rPr lang="ko-KR" altLang="en-US" dirty="0"/>
              <a:t>자기자신을 한번 더 더해주는 방법</a:t>
            </a:r>
            <a:endParaRPr lang="en-US" altLang="ko-KR" dirty="0"/>
          </a:p>
          <a:p>
            <a:r>
              <a:rPr lang="ko-KR" altLang="en-US" dirty="0"/>
              <a:t>이전 시전보다 얼마나 변화했는지 학습했다고 해석가능</a:t>
            </a:r>
            <a:endParaRPr lang="en-US" altLang="ko-KR" dirty="0"/>
          </a:p>
          <a:p>
            <a:r>
              <a:rPr lang="en-US" altLang="ko-KR" dirty="0"/>
              <a:t>Gradient</a:t>
            </a:r>
            <a:r>
              <a:rPr lang="ko-KR" altLang="en-US" dirty="0"/>
              <a:t>가 매우 작아도 </a:t>
            </a:r>
            <a:r>
              <a:rPr lang="en-US" altLang="ko-KR" dirty="0"/>
              <a:t>1</a:t>
            </a:r>
            <a:r>
              <a:rPr lang="ko-KR" altLang="en-US" dirty="0"/>
              <a:t>만큼을 이어주는 효과가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19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Layer </a:t>
            </a:r>
            <a:r>
              <a:rPr lang="ko-KR" altLang="en-US" dirty="0"/>
              <a:t>내에서 </a:t>
            </a:r>
            <a:r>
              <a:rPr lang="en-US" altLang="ko-KR" dirty="0"/>
              <a:t>x</a:t>
            </a:r>
            <a:r>
              <a:rPr lang="ko-KR" altLang="en-US" dirty="0"/>
              <a:t>의 모든 값에 대한 평균과 분산을 구해 </a:t>
            </a:r>
            <a:r>
              <a:rPr lang="en-US" altLang="ko-KR" dirty="0"/>
              <a:t>normalization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en-US" altLang="ko-KR" dirty="0"/>
              <a:t>normalize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55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Dimension</a:t>
            </a:r>
            <a:r>
              <a:rPr lang="ko-KR" altLang="en-US" dirty="0"/>
              <a:t>이 커지면 </a:t>
            </a:r>
            <a:r>
              <a:rPr lang="en-US" altLang="ko-KR" dirty="0"/>
              <a:t>dot product </a:t>
            </a:r>
            <a:r>
              <a:rPr lang="ko-KR" altLang="en-US" dirty="0"/>
              <a:t>값도 커진다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Dot product</a:t>
            </a:r>
            <a:r>
              <a:rPr lang="ko-KR" altLang="en-US" dirty="0"/>
              <a:t>가 커진다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값들에만</a:t>
            </a:r>
            <a:r>
              <a:rPr lang="ko-KR" altLang="en-US" dirty="0"/>
              <a:t> 연결성이 더 커진다는 의미</a:t>
            </a:r>
            <a:r>
              <a:rPr lang="en-US" altLang="ko-KR" dirty="0"/>
              <a:t>, dot product</a:t>
            </a:r>
            <a:r>
              <a:rPr lang="ko-KR" altLang="en-US" dirty="0"/>
              <a:t>의 전파가 너무 커지지 않도록 조절</a:t>
            </a:r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붉은색 </a:t>
            </a:r>
            <a:r>
              <a:rPr lang="en-US" altLang="ko-KR" dirty="0"/>
              <a:t>scaled 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검은색 </a:t>
            </a:r>
            <a:r>
              <a:rPr lang="en-US" altLang="ko-KR" dirty="0"/>
              <a:t>scaling </a:t>
            </a:r>
            <a:r>
              <a:rPr lang="ko-KR" altLang="en-US" dirty="0"/>
              <a:t>된 값</a:t>
            </a:r>
            <a:endParaRPr lang="en-US" altLang="ko-KR" dirty="0"/>
          </a:p>
          <a:p>
            <a:r>
              <a:rPr lang="en-US" altLang="ko-KR" dirty="0"/>
              <a:t>Attention score</a:t>
            </a:r>
            <a:r>
              <a:rPr lang="ko-KR" altLang="en-US" dirty="0"/>
              <a:t>를 더 다양한 벡터에게 전파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4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Residual </a:t>
            </a:r>
            <a:r>
              <a:rPr lang="ko-KR" altLang="en-US" dirty="0"/>
              <a:t>자기자신에게 복귀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54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err="1"/>
              <a:t>attentio</a:t>
            </a:r>
            <a:r>
              <a:rPr lang="ko-KR" altLang="en-US" dirty="0"/>
              <a:t>은 인코더와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ko-KR" altLang="en-US" dirty="0" err="1"/>
              <a:t>왔다갔다</a:t>
            </a:r>
            <a:r>
              <a:rPr lang="ko-KR" altLang="en-US" dirty="0"/>
              <a:t> 하는 </a:t>
            </a:r>
            <a:r>
              <a:rPr lang="en-US" altLang="ko-KR" dirty="0"/>
              <a:t>attention</a:t>
            </a:r>
            <a:r>
              <a:rPr lang="ko-KR" altLang="en-US" dirty="0"/>
              <a:t>이다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0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Query</a:t>
            </a:r>
            <a:r>
              <a:rPr lang="ko-KR" altLang="en-US" dirty="0"/>
              <a:t>를 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는 인코더에서 가져온다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88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문서 생성</a:t>
            </a:r>
            <a:r>
              <a:rPr lang="en-US" altLang="ko-KR" dirty="0"/>
              <a:t>, </a:t>
            </a:r>
            <a:r>
              <a:rPr lang="ko-KR" altLang="en-US" dirty="0"/>
              <a:t>강력한 최신 모델의 토대가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97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임베딩의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단어를 살짝 바꾸거나 오타가 나거나 신조어에 대해 </a:t>
            </a:r>
            <a:r>
              <a:rPr lang="ko-KR" altLang="en-US" dirty="0" err="1"/>
              <a:t>임베딩을</a:t>
            </a:r>
            <a:r>
              <a:rPr lang="ko-KR" altLang="en-US" dirty="0"/>
              <a:t> 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7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Word window</a:t>
            </a:r>
            <a:r>
              <a:rPr lang="ko-KR" altLang="en-US" dirty="0"/>
              <a:t>의 경우 각각의 필수 연산의 수가 독립적으로만 증가</a:t>
            </a:r>
            <a:r>
              <a:rPr lang="en-US" altLang="ko-KR" dirty="0"/>
              <a:t>, </a:t>
            </a:r>
            <a:r>
              <a:rPr lang="ko-KR" altLang="en-US" dirty="0"/>
              <a:t>병렬 계산이 가능하다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4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</a:t>
            </a:r>
            <a:r>
              <a:rPr lang="en-US" altLang="ko-KR" dirty="0" err="1"/>
              <a:t>WordPiece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42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신조어</a:t>
            </a:r>
            <a:r>
              <a:rPr lang="en-US" altLang="ko-KR" dirty="0"/>
              <a:t>, </a:t>
            </a:r>
            <a:r>
              <a:rPr lang="ko-KR" altLang="en-US" dirty="0"/>
              <a:t>오타에 대응이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66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기존에는 사전 훈련된 단어 </a:t>
            </a:r>
            <a:r>
              <a:rPr lang="ko-KR" altLang="en-US" dirty="0" err="1"/>
              <a:t>임베딩으로</a:t>
            </a:r>
            <a:r>
              <a:rPr lang="ko-KR" altLang="en-US" dirty="0"/>
              <a:t> 시작</a:t>
            </a:r>
            <a:r>
              <a:rPr lang="en-US" altLang="ko-KR" dirty="0"/>
              <a:t>, </a:t>
            </a:r>
            <a:r>
              <a:rPr lang="ko-KR" altLang="en-US" dirty="0"/>
              <a:t>훈련하는 동안 문맥적 의미를 같이 학습</a:t>
            </a:r>
            <a:endParaRPr lang="en-US" altLang="ko-KR" dirty="0"/>
          </a:p>
          <a:p>
            <a:r>
              <a:rPr lang="ko-KR" altLang="en-US" dirty="0"/>
              <a:t>하지만 현재의 경우 </a:t>
            </a:r>
            <a:r>
              <a:rPr lang="en-US" altLang="ko-KR" dirty="0"/>
              <a:t>pretrain</a:t>
            </a:r>
            <a:r>
              <a:rPr lang="ko-KR" altLang="en-US" dirty="0"/>
              <a:t>으로 변수를 초기화 하여 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86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embedding model</a:t>
            </a:r>
            <a:r>
              <a:rPr lang="ko-KR" altLang="en-US" dirty="0"/>
              <a:t>에서 각 단어에 대해 </a:t>
            </a:r>
            <a:r>
              <a:rPr lang="ko-KR" altLang="en-US" dirty="0" err="1"/>
              <a:t>임베딩이</a:t>
            </a:r>
            <a:r>
              <a:rPr lang="ko-KR" altLang="en-US" dirty="0"/>
              <a:t> 부여되었으므로</a:t>
            </a:r>
            <a:r>
              <a:rPr lang="en-US" altLang="ko-KR" dirty="0"/>
              <a:t>, </a:t>
            </a:r>
            <a:r>
              <a:rPr lang="ko-KR" altLang="en-US" dirty="0"/>
              <a:t>다른 같은 단어지만 다른 뜻으로 사용되거나</a:t>
            </a:r>
            <a:r>
              <a:rPr lang="en-US" altLang="ko-KR" dirty="0"/>
              <a:t>, </a:t>
            </a:r>
            <a:r>
              <a:rPr lang="ko-KR" altLang="en-US" dirty="0"/>
              <a:t>또는 문맥상 다른 </a:t>
            </a:r>
            <a:r>
              <a:rPr lang="ko-KR" altLang="en-US" dirty="0" err="1"/>
              <a:t>뜻인데도</a:t>
            </a:r>
            <a:r>
              <a:rPr lang="ko-KR" altLang="en-US" dirty="0"/>
              <a:t> 같은 </a:t>
            </a:r>
            <a:r>
              <a:rPr lang="ko-KR" altLang="en-US" dirty="0" err="1"/>
              <a:t>임베딩이</a:t>
            </a:r>
            <a:r>
              <a:rPr lang="ko-KR" altLang="en-US" dirty="0"/>
              <a:t> 부여되는 경우가 있었다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각 태스크마다 대량의 데이터로 해결을 했어야 했었다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pretrain</a:t>
            </a:r>
            <a:r>
              <a:rPr lang="ko-KR" altLang="en-US" dirty="0"/>
              <a:t>으로 해결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58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 했던 </a:t>
            </a:r>
            <a:r>
              <a:rPr lang="en-US" altLang="ko-KR" dirty="0"/>
              <a:t>Language Modeling-&gt;</a:t>
            </a:r>
            <a:r>
              <a:rPr lang="ko-KR" altLang="en-US" dirty="0"/>
              <a:t>별도의 </a:t>
            </a:r>
            <a:r>
              <a:rPr lang="en-US" altLang="ko-KR" dirty="0"/>
              <a:t>label</a:t>
            </a:r>
            <a:r>
              <a:rPr lang="ko-KR" altLang="en-US" dirty="0"/>
              <a:t>이 없음</a:t>
            </a:r>
            <a:r>
              <a:rPr lang="en-US" altLang="ko-KR" dirty="0"/>
              <a:t>(</a:t>
            </a:r>
            <a:r>
              <a:rPr lang="ko-KR" altLang="en-US" dirty="0"/>
              <a:t>다량의</a:t>
            </a:r>
            <a:r>
              <a:rPr lang="en-US" altLang="ko-KR" dirty="0"/>
              <a:t> </a:t>
            </a:r>
            <a:r>
              <a:rPr lang="ko-KR" altLang="en-US" dirty="0"/>
              <a:t>데이터 사용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                              </a:t>
            </a:r>
            <a:r>
              <a:rPr lang="ko-KR" altLang="en-US" dirty="0"/>
              <a:t>데이터 양으로 언어구조 문법</a:t>
            </a:r>
            <a:r>
              <a:rPr lang="en-US" altLang="ko-KR" dirty="0"/>
              <a:t>/ </a:t>
            </a:r>
            <a:r>
              <a:rPr lang="ko-KR" altLang="en-US" dirty="0"/>
              <a:t>의미적 정보 파악 가능</a:t>
            </a:r>
            <a:endParaRPr lang="en-US" altLang="ko-KR" dirty="0"/>
          </a:p>
          <a:p>
            <a:r>
              <a:rPr lang="ko-KR" altLang="en-US" dirty="0"/>
              <a:t>적은 데이터로 나온 값을 판단하여 </a:t>
            </a:r>
            <a:r>
              <a:rPr lang="en-US" altLang="ko-KR" dirty="0"/>
              <a:t>finetuning</a:t>
            </a:r>
            <a:r>
              <a:rPr lang="ko-KR" altLang="en-US" dirty="0"/>
              <a:t>을 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이게 도움이 되는지에 대해서는 연구 중이다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00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48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Encoder</a:t>
            </a:r>
            <a:r>
              <a:rPr lang="ko-KR" altLang="en-US" dirty="0"/>
              <a:t>의 경우 </a:t>
            </a:r>
            <a:r>
              <a:rPr lang="en-US" altLang="ko-KR" dirty="0"/>
              <a:t>input</a:t>
            </a:r>
            <a:r>
              <a:rPr lang="ko-KR" altLang="en-US" dirty="0"/>
              <a:t>이 연속적으로 레이어를 통과</a:t>
            </a:r>
            <a:endParaRPr lang="en-US" altLang="ko-KR" dirty="0"/>
          </a:p>
          <a:p>
            <a:r>
              <a:rPr lang="ko-KR" altLang="en-US" dirty="0"/>
              <a:t>입력 문장에서 맥락</a:t>
            </a:r>
            <a:r>
              <a:rPr lang="en-US" altLang="ko-KR" dirty="0"/>
              <a:t>/</a:t>
            </a:r>
            <a:r>
              <a:rPr lang="ko-KR" altLang="en-US" dirty="0"/>
              <a:t>의미</a:t>
            </a:r>
            <a:r>
              <a:rPr lang="en-US" altLang="ko-KR" dirty="0"/>
              <a:t>/</a:t>
            </a:r>
            <a:r>
              <a:rPr lang="ko-KR" altLang="en-US" dirty="0"/>
              <a:t>문법 구조 등을 파악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56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en-US" altLang="ko-KR" dirty="0"/>
              <a:t> </a:t>
            </a:r>
            <a:r>
              <a:rPr lang="ko-KR" altLang="en-US" dirty="0"/>
              <a:t>경우</a:t>
            </a:r>
            <a:r>
              <a:rPr lang="en-US" altLang="ko-KR" dirty="0"/>
              <a:t>, </a:t>
            </a:r>
            <a:r>
              <a:rPr lang="ko-KR" altLang="en-US" dirty="0"/>
              <a:t>인풋과 인코더의 아웃풋이 연속적으로 레이어를 통과</a:t>
            </a:r>
            <a:endParaRPr lang="en-US" altLang="ko-KR" dirty="0"/>
          </a:p>
          <a:p>
            <a:r>
              <a:rPr lang="ko-KR" altLang="en-US" dirty="0"/>
              <a:t>입력 문장과 이전 생성 문장을 바탕으로 문장을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51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디코더는</a:t>
            </a:r>
            <a:r>
              <a:rPr lang="ko-KR" altLang="en-US" dirty="0"/>
              <a:t> 지금까지 본 것 같은 언어모델로</a:t>
            </a:r>
            <a:r>
              <a:rPr lang="en-US" altLang="ko-KR" dirty="0"/>
              <a:t>, </a:t>
            </a:r>
            <a:r>
              <a:rPr lang="ko-KR" altLang="en-US" dirty="0"/>
              <a:t>생성하기 좋으며 미래를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인코더는 양방향으로 문맥을 학습할 수 있다</a:t>
            </a:r>
            <a:r>
              <a:rPr lang="en-US" altLang="ko-KR" dirty="0"/>
              <a:t>.(</a:t>
            </a:r>
            <a:r>
              <a:rPr lang="ko-KR" altLang="en-US" dirty="0" err="1"/>
              <a:t>양뱡항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이 단방향 </a:t>
            </a:r>
            <a:r>
              <a:rPr lang="en-US" altLang="ko-KR" dirty="0"/>
              <a:t>LSTM</a:t>
            </a:r>
            <a:r>
              <a:rPr lang="ko-KR" altLang="en-US" dirty="0"/>
              <a:t>보다 성능이 좋았다</a:t>
            </a:r>
            <a:r>
              <a:rPr lang="en-US" altLang="ko-KR" dirty="0"/>
              <a:t>.) </a:t>
            </a:r>
            <a:r>
              <a:rPr lang="ko-KR" altLang="en-US" dirty="0"/>
              <a:t>하지만 우리가 아는 방식으로 학습할 수가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인코더 </a:t>
            </a:r>
            <a:r>
              <a:rPr lang="ko-KR" altLang="en-US" dirty="0" err="1"/>
              <a:t>디코더</a:t>
            </a:r>
            <a:r>
              <a:rPr lang="ko-KR" altLang="en-US" dirty="0"/>
              <a:t> 인코더가 양방향 정보를 종합</a:t>
            </a:r>
            <a:r>
              <a:rPr lang="en-US" altLang="ko-KR" dirty="0"/>
              <a:t>, </a:t>
            </a:r>
            <a:r>
              <a:rPr lang="ko-KR" altLang="en-US" dirty="0" err="1"/>
              <a:t>디코더가</a:t>
            </a:r>
            <a:r>
              <a:rPr lang="ko-KR" altLang="en-US" dirty="0"/>
              <a:t> 생성에 집중</a:t>
            </a:r>
            <a:r>
              <a:rPr lang="en-US" altLang="ko-KR" dirty="0"/>
              <a:t>, </a:t>
            </a:r>
            <a:r>
              <a:rPr lang="ko-KR" altLang="en-US" dirty="0"/>
              <a:t>어떻게 </a:t>
            </a:r>
            <a:r>
              <a:rPr lang="en-US" altLang="ko-KR" dirty="0"/>
              <a:t>pretrain</a:t>
            </a:r>
            <a:r>
              <a:rPr lang="ko-KR" altLang="en-US" dirty="0"/>
              <a:t>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573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다음에 올 단어를 예측하도록 학습됐던 것을 무시한다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감성분류시</a:t>
            </a:r>
            <a:r>
              <a:rPr lang="en-US" altLang="ko-KR" dirty="0"/>
              <a:t>, </a:t>
            </a:r>
            <a:r>
              <a:rPr lang="ko-KR" altLang="en-US" dirty="0"/>
              <a:t>마지막에 오는 </a:t>
            </a:r>
            <a:r>
              <a:rPr lang="en-US" altLang="ko-KR" dirty="0"/>
              <a:t>Linear</a:t>
            </a:r>
            <a:r>
              <a:rPr lang="ko-KR" altLang="en-US" dirty="0"/>
              <a:t>라고 쓰여진 </a:t>
            </a:r>
            <a:r>
              <a:rPr lang="en-US" altLang="ko-KR" dirty="0"/>
              <a:t>layer</a:t>
            </a:r>
            <a:r>
              <a:rPr lang="ko-KR" altLang="en-US" dirty="0"/>
              <a:t>은 학습되지 않았기 때문에 매개변수 </a:t>
            </a:r>
            <a:r>
              <a:rPr lang="en-US" altLang="ko-KR" dirty="0" err="1"/>
              <a:t>A,b</a:t>
            </a:r>
            <a:r>
              <a:rPr lang="ko-KR" altLang="en-US" dirty="0"/>
              <a:t>는 임의로 초기화 되고</a:t>
            </a:r>
            <a:r>
              <a:rPr lang="en-US" altLang="ko-KR" dirty="0"/>
              <a:t>, </a:t>
            </a:r>
            <a:r>
              <a:rPr lang="ko-KR" altLang="en-US" dirty="0"/>
              <a:t>분류 결과를 통해 네트워크가 학습된다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Generator</a:t>
            </a:r>
            <a:r>
              <a:rPr lang="ko-KR" altLang="en-US" dirty="0"/>
              <a:t>의 경우 </a:t>
            </a:r>
            <a:r>
              <a:rPr lang="en-US" altLang="ko-KR" dirty="0"/>
              <a:t>Pretrain</a:t>
            </a:r>
            <a:r>
              <a:rPr lang="ko-KR" altLang="en-US" dirty="0"/>
              <a:t>에서 </a:t>
            </a:r>
            <a:r>
              <a:rPr lang="en-US" altLang="ko-KR" dirty="0"/>
              <a:t>Linear</a:t>
            </a:r>
            <a:r>
              <a:rPr lang="ko-KR" altLang="en-US" dirty="0"/>
              <a:t>이 학습된다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1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과 마찬가지로 멀리 떨어져 있는 단어의 </a:t>
            </a:r>
            <a:r>
              <a:rPr lang="en-US" altLang="ko-KR" dirty="0"/>
              <a:t>dependency</a:t>
            </a:r>
            <a:r>
              <a:rPr lang="ko-KR" altLang="en-US" dirty="0"/>
              <a:t>를 반영하기 힘들다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</a:t>
            </a:r>
            <a:r>
              <a:rPr lang="ko-KR" altLang="en-US" dirty="0"/>
              <a:t>개를 쌓을 경우 가능한데</a:t>
            </a:r>
            <a:r>
              <a:rPr lang="en-US" altLang="ko-KR" dirty="0"/>
              <a:t>, </a:t>
            </a:r>
            <a:r>
              <a:rPr lang="ko-KR" altLang="en-US" dirty="0"/>
              <a:t>이 경우 </a:t>
            </a:r>
            <a:r>
              <a:rPr lang="ko-KR" altLang="en-US" dirty="0" err="1"/>
              <a:t>계산량이</a:t>
            </a:r>
            <a:r>
              <a:rPr lang="ko-KR" altLang="en-US" dirty="0"/>
              <a:t> </a:t>
            </a:r>
            <a:r>
              <a:rPr lang="ko-KR" altLang="en-US" dirty="0" err="1"/>
              <a:t>많아짐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16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GPT-1</a:t>
            </a:r>
            <a:r>
              <a:rPr lang="ko-KR" altLang="en-US" dirty="0"/>
              <a:t>의 경우 트랜스포머 </a:t>
            </a:r>
            <a:r>
              <a:rPr lang="ko-KR" altLang="en-US" dirty="0" err="1"/>
              <a:t>디코더만</a:t>
            </a:r>
            <a:r>
              <a:rPr lang="ko-KR" altLang="en-US" dirty="0"/>
              <a:t> 사용했고</a:t>
            </a:r>
            <a:r>
              <a:rPr lang="en-US" altLang="ko-KR" dirty="0"/>
              <a:t>, </a:t>
            </a:r>
            <a:r>
              <a:rPr lang="ko-KR" altLang="en-US" dirty="0"/>
              <a:t>단방향 모델을 사용</a:t>
            </a:r>
            <a:r>
              <a:rPr lang="en-US" altLang="ko-KR" dirty="0"/>
              <a:t>. </a:t>
            </a:r>
            <a:r>
              <a:rPr lang="ko-KR" altLang="en-US" dirty="0"/>
              <a:t>일반적인 </a:t>
            </a:r>
            <a:r>
              <a:rPr lang="en-US" altLang="ko-KR" dirty="0"/>
              <a:t>LM</a:t>
            </a:r>
            <a:r>
              <a:rPr lang="ko-KR" altLang="en-US" dirty="0"/>
              <a:t>으로 </a:t>
            </a:r>
            <a:r>
              <a:rPr lang="en-US" altLang="ko-KR" dirty="0"/>
              <a:t>pretrain</a:t>
            </a:r>
            <a:r>
              <a:rPr lang="ko-KR" altLang="en-US" dirty="0"/>
              <a:t>되었고 대량의 데이터를 확보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3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Classfication</a:t>
            </a:r>
            <a:r>
              <a:rPr lang="en-US" altLang="ko-KR" dirty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문법 오류 여부</a:t>
            </a:r>
            <a:endParaRPr lang="en-US" altLang="ko-KR" dirty="0"/>
          </a:p>
          <a:p>
            <a:r>
              <a:rPr lang="en-US" altLang="ko-KR" dirty="0"/>
              <a:t>Entailment: </a:t>
            </a:r>
            <a:r>
              <a:rPr lang="ko-KR" altLang="en-US" dirty="0"/>
              <a:t>주어진 문장들의 관계 </a:t>
            </a:r>
            <a:r>
              <a:rPr lang="ko-KR" altLang="en-US" dirty="0" err="1"/>
              <a:t>분류시</a:t>
            </a:r>
            <a:r>
              <a:rPr lang="en-US" altLang="ko-KR" dirty="0"/>
              <a:t>([DELIM], </a:t>
            </a:r>
            <a:r>
              <a:rPr lang="ko-KR" altLang="en-US" dirty="0"/>
              <a:t>문장구분</a:t>
            </a:r>
            <a:r>
              <a:rPr lang="en-US" altLang="ko-KR" dirty="0"/>
              <a:t>)</a:t>
            </a:r>
            <a:r>
              <a:rPr lang="ko-KR" altLang="en-US" dirty="0"/>
              <a:t>토큰 사용</a:t>
            </a:r>
            <a:endParaRPr lang="en-US" altLang="ko-KR" dirty="0"/>
          </a:p>
          <a:p>
            <a:r>
              <a:rPr lang="en-US" altLang="ko-KR" dirty="0"/>
              <a:t>Similarity: </a:t>
            </a:r>
            <a:r>
              <a:rPr lang="ko-KR" altLang="en-US" dirty="0"/>
              <a:t>문장 유사도 파악</a:t>
            </a:r>
            <a:endParaRPr lang="en-US" altLang="ko-KR" dirty="0"/>
          </a:p>
          <a:p>
            <a:r>
              <a:rPr lang="en-US" altLang="ko-KR" dirty="0"/>
              <a:t>Multiple Choice: </a:t>
            </a:r>
            <a:r>
              <a:rPr lang="ko-KR" altLang="en-US" dirty="0"/>
              <a:t>주어진 보기 중 정답 고르기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파인 </a:t>
            </a:r>
            <a:r>
              <a:rPr lang="ko-KR" altLang="en-US" dirty="0" err="1"/>
              <a:t>튜닝시</a:t>
            </a:r>
            <a:r>
              <a:rPr lang="ko-KR" altLang="en-US" dirty="0"/>
              <a:t> 종료 토큰은 </a:t>
            </a:r>
            <a:r>
              <a:rPr lang="en-US" altLang="ko-KR" dirty="0"/>
              <a:t>Exact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Teacher Forcing</a:t>
            </a:r>
            <a:r>
              <a:rPr lang="ko-KR" altLang="en-US" dirty="0"/>
              <a:t>로 모든 시점에서 이전 시점의 </a:t>
            </a:r>
            <a:r>
              <a:rPr lang="ko-KR" altLang="en-US" dirty="0" err="1"/>
              <a:t>예측값</a:t>
            </a:r>
            <a:r>
              <a:rPr lang="ko-KR" altLang="en-US" dirty="0"/>
              <a:t> 대신 </a:t>
            </a:r>
            <a:r>
              <a:rPr lang="ko-KR" altLang="en-US" dirty="0" err="1"/>
              <a:t>실제값을</a:t>
            </a:r>
            <a:r>
              <a:rPr lang="ko-KR" altLang="en-US" dirty="0"/>
              <a:t> 입력해주며 학습시켰다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97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매우 강력함을 확인할 수 있음</a:t>
            </a:r>
            <a:endParaRPr lang="en-US" altLang="ko-KR" dirty="0"/>
          </a:p>
          <a:p>
            <a:r>
              <a:rPr lang="en-US" altLang="ko-KR" dirty="0"/>
              <a:t>GPT-2</a:t>
            </a:r>
            <a:r>
              <a:rPr lang="ko-KR" altLang="en-US" dirty="0"/>
              <a:t>는 이보다 더 많은 데이터로 훈련되어</a:t>
            </a:r>
            <a:r>
              <a:rPr lang="en-US" altLang="ko-KR" dirty="0"/>
              <a:t>, </a:t>
            </a:r>
            <a:r>
              <a:rPr lang="ko-KR" altLang="en-US" dirty="0"/>
              <a:t>더욱 설득력 있는 자연어 샘플을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53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인코더의 경우 </a:t>
            </a:r>
            <a:r>
              <a:rPr lang="ko-KR" altLang="en-US" dirty="0" err="1"/>
              <a:t>양방향적인</a:t>
            </a:r>
            <a:r>
              <a:rPr lang="ko-KR" altLang="en-US" dirty="0"/>
              <a:t> 문맥을 고려</a:t>
            </a:r>
            <a:r>
              <a:rPr lang="en-US" altLang="ko-KR" dirty="0"/>
              <a:t>, </a:t>
            </a:r>
            <a:r>
              <a:rPr lang="ko-KR" altLang="en-US" dirty="0"/>
              <a:t>우리의 언어 모델의 방식을 적용불가</a:t>
            </a:r>
            <a:endParaRPr lang="en-US" altLang="ko-KR" dirty="0"/>
          </a:p>
          <a:p>
            <a:r>
              <a:rPr lang="ko-KR" altLang="en-US" dirty="0"/>
              <a:t>일부 단어를 </a:t>
            </a:r>
            <a:r>
              <a:rPr lang="en-US" altLang="ko-KR" dirty="0"/>
              <a:t>Masked </a:t>
            </a:r>
            <a:r>
              <a:rPr lang="ko-KR" altLang="en-US" dirty="0"/>
              <a:t>하여 </a:t>
            </a:r>
            <a:r>
              <a:rPr lang="en-US" altLang="ko-KR" dirty="0"/>
              <a:t>Pretrain</a:t>
            </a:r>
            <a:r>
              <a:rPr lang="ko-KR" altLang="en-US" dirty="0"/>
              <a:t>을 진행</a:t>
            </a:r>
            <a:endParaRPr lang="en-US" altLang="ko-KR" dirty="0"/>
          </a:p>
          <a:p>
            <a:r>
              <a:rPr lang="en-US" altLang="ko-KR" dirty="0"/>
              <a:t>Masked</a:t>
            </a:r>
            <a:r>
              <a:rPr lang="ko-KR" altLang="en-US" dirty="0"/>
              <a:t> </a:t>
            </a:r>
            <a:r>
              <a:rPr lang="en-US" altLang="ko-KR" dirty="0"/>
              <a:t>Out</a:t>
            </a:r>
            <a:r>
              <a:rPr lang="ko-KR" altLang="en-US" dirty="0"/>
              <a:t> 된 값에서만 </a:t>
            </a:r>
            <a:r>
              <a:rPr lang="en-US" altLang="ko-KR" dirty="0"/>
              <a:t>loss </a:t>
            </a:r>
            <a:r>
              <a:rPr lang="ko-KR" altLang="en-US" dirty="0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83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트랜스포머 인코더만 사용</a:t>
            </a:r>
            <a:r>
              <a:rPr lang="en-US" altLang="ko-KR" dirty="0"/>
              <a:t>, </a:t>
            </a:r>
            <a:r>
              <a:rPr lang="ko-KR" altLang="en-US" dirty="0"/>
              <a:t>양방향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485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양방향 모델이므로</a:t>
            </a:r>
            <a:r>
              <a:rPr lang="en-US" altLang="ko-KR" dirty="0"/>
              <a:t>, </a:t>
            </a:r>
            <a:r>
              <a:rPr lang="ko-KR" altLang="en-US" dirty="0"/>
              <a:t>뒤에 무슨 단어 나올지 예상은 의미가 없음</a:t>
            </a:r>
            <a:endParaRPr lang="en-US" altLang="ko-KR" dirty="0"/>
          </a:p>
          <a:p>
            <a:r>
              <a:rPr lang="ko-KR" altLang="en-US" dirty="0"/>
              <a:t>중간을 지우고 중간에 들어갈 말 고르기로 학습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52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분리된 두개의 텍스트의 덩어리로 입력</a:t>
            </a:r>
            <a:r>
              <a:rPr lang="en-US" altLang="ko-KR" dirty="0"/>
              <a:t>, </a:t>
            </a:r>
            <a:r>
              <a:rPr lang="ko-KR" altLang="en-US" dirty="0"/>
              <a:t>두 문장간 관계를 파악하는 것은 </a:t>
            </a:r>
            <a:r>
              <a:rPr lang="en-US" altLang="ko-KR" dirty="0"/>
              <a:t>next sentenced prediction</a:t>
            </a:r>
            <a:r>
              <a:rPr lang="ko-KR" altLang="en-US" dirty="0"/>
              <a:t>이라고 하는데</a:t>
            </a:r>
            <a:r>
              <a:rPr lang="en-US" altLang="ko-KR" dirty="0"/>
              <a:t>, </a:t>
            </a:r>
            <a:r>
              <a:rPr lang="ko-KR" altLang="en-US" dirty="0"/>
              <a:t>이후에 이는 필수적이지 않으며 차라리 두배 긴 문장을 넣어주는 것이 더 도움이 된다는 연구결과도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매우 강력했다</a:t>
            </a:r>
            <a:r>
              <a:rPr lang="en-US" altLang="ko-KR" dirty="0"/>
              <a:t>!! GPT</a:t>
            </a:r>
            <a:r>
              <a:rPr lang="ko-KR" altLang="en-US" dirty="0"/>
              <a:t>보다 강력한 것 확인 가능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Pretrained </a:t>
            </a:r>
            <a:r>
              <a:rPr lang="ko-KR" altLang="en-US" dirty="0"/>
              <a:t>된 인코더가 </a:t>
            </a:r>
            <a:r>
              <a:rPr lang="ko-KR" altLang="en-US" dirty="0" err="1"/>
              <a:t>디코더보다</a:t>
            </a:r>
            <a:r>
              <a:rPr lang="ko-KR" altLang="en-US" dirty="0"/>
              <a:t> 더 좋은 퍼포먼스가 있는 것을 확인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그렇다면 무조건 인코더가 좋을까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67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작업에 문장 생성이 있는 경우 </a:t>
            </a:r>
            <a:r>
              <a:rPr lang="en-US" altLang="ko-KR" dirty="0"/>
              <a:t>Pretrained </a:t>
            </a:r>
            <a:r>
              <a:rPr lang="ko-KR" altLang="en-US" dirty="0" err="1"/>
              <a:t>디코더가</a:t>
            </a:r>
            <a:r>
              <a:rPr lang="ko-KR" altLang="en-US" dirty="0"/>
              <a:t> 더 좋다</a:t>
            </a:r>
            <a:r>
              <a:rPr lang="en-US" altLang="ko-KR" dirty="0"/>
              <a:t>. </a:t>
            </a:r>
            <a:r>
              <a:rPr lang="ko-KR" altLang="en-US" dirty="0"/>
              <a:t>인코더는 자연스러운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autoregressive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생성 방법으로는 이어지지 않을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2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RoBERTa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: BERT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더 오래 훈련하고 다음 문장 예측을 제거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SpanBERT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단어의 연속 범위를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masking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하면 더 어렵고 유용한 사전 훈련 작업이 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attention</a:t>
            </a:r>
            <a:r>
              <a:rPr lang="ko-KR" altLang="en-US" dirty="0"/>
              <a:t>과 다르게 한 문장 안에서의 </a:t>
            </a:r>
            <a:r>
              <a:rPr lang="en-US" altLang="ko-KR" dirty="0"/>
              <a:t>attention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병렬처리 불가한 연산이 증가하지 않을 뿐더러</a:t>
            </a:r>
            <a:r>
              <a:rPr lang="en-US" altLang="ko-KR" dirty="0"/>
              <a:t>, </a:t>
            </a:r>
            <a:r>
              <a:rPr lang="ko-KR" altLang="en-US" dirty="0"/>
              <a:t>모든 단어가 연결되어 상호작용이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22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</a:t>
            </a:r>
            <a:r>
              <a:rPr lang="en-US" altLang="ko-KR" dirty="0"/>
              <a:t> </a:t>
            </a:r>
            <a:r>
              <a:rPr lang="ko-KR" altLang="en-US" dirty="0"/>
              <a:t>모델과 유사한 작업을 하지만 모든 입력의 접두사가 인코더에 제공되고 예측에 사용되지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인코더의 경우 양방향 문맥에 이점을 확인</a:t>
            </a:r>
            <a:r>
              <a:rPr lang="en-US" altLang="ko-KR" dirty="0"/>
              <a:t>, </a:t>
            </a:r>
            <a:r>
              <a:rPr lang="ko-KR" altLang="en-US" dirty="0" err="1"/>
              <a:t>디코더의</a:t>
            </a:r>
            <a:r>
              <a:rPr lang="ko-KR" altLang="en-US" dirty="0"/>
              <a:t> 경우 모델 훈련에 사용</a:t>
            </a:r>
            <a:endParaRPr lang="en-US" altLang="ko-KR" dirty="0"/>
          </a:p>
          <a:p>
            <a:r>
              <a:rPr lang="ko-KR" altLang="en-US" dirty="0"/>
              <a:t>가장 좋은 방식은 </a:t>
            </a:r>
            <a:r>
              <a:rPr lang="en-US" altLang="ko-KR" dirty="0"/>
              <a:t>span corruption</a:t>
            </a:r>
            <a:r>
              <a:rPr lang="ko-KR" altLang="en-US" dirty="0"/>
              <a:t>이었다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19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성능은 유지하며 모델 파라미터의 사이즈를 줄이려고 노력한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8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Sequential</a:t>
            </a:r>
            <a:r>
              <a:rPr lang="ko-KR" altLang="en-US" dirty="0"/>
              <a:t> </a:t>
            </a:r>
            <a:r>
              <a:rPr lang="en-US" altLang="ko-KR" dirty="0"/>
              <a:t>Operation</a:t>
            </a:r>
            <a:r>
              <a:rPr lang="ko-KR" altLang="en-US" dirty="0"/>
              <a:t> </a:t>
            </a:r>
            <a:r>
              <a:rPr lang="en-US" altLang="ko-KR" dirty="0"/>
              <a:t>O(1)</a:t>
            </a:r>
            <a:r>
              <a:rPr lang="ko-KR" altLang="en-US" dirty="0"/>
              <a:t>이라는 의미는 병렬연산 가능</a:t>
            </a:r>
            <a:endParaRPr lang="en-US" altLang="ko-KR" dirty="0"/>
          </a:p>
          <a:p>
            <a:r>
              <a:rPr lang="en-US" altLang="ko-KR" dirty="0"/>
              <a:t>Maximum Path Length O(1)</a:t>
            </a:r>
            <a:r>
              <a:rPr lang="ko-KR" altLang="en-US" dirty="0"/>
              <a:t>이라는 의미는 </a:t>
            </a:r>
            <a:r>
              <a:rPr lang="en-US" altLang="ko-KR" dirty="0"/>
              <a:t>Long distance dependency </a:t>
            </a:r>
            <a:r>
              <a:rPr lang="ko-KR" altLang="en-US" dirty="0"/>
              <a:t>문제 해결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9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Query: </a:t>
            </a:r>
            <a:r>
              <a:rPr lang="ko-KR" altLang="en-US" dirty="0"/>
              <a:t>내가 현재 보고 있는 단어에 대응하는 값</a:t>
            </a:r>
            <a:endParaRPr lang="en-US" altLang="ko-KR" dirty="0"/>
          </a:p>
          <a:p>
            <a:r>
              <a:rPr lang="en-US" altLang="ko-KR" dirty="0"/>
              <a:t>Key: </a:t>
            </a:r>
            <a:r>
              <a:rPr lang="ko-KR" altLang="en-US" dirty="0"/>
              <a:t>찾는 단어에 대응하는 값</a:t>
            </a:r>
            <a:endParaRPr lang="en-US" altLang="ko-KR" dirty="0"/>
          </a:p>
          <a:p>
            <a:r>
              <a:rPr lang="en-US" altLang="ko-KR" dirty="0"/>
              <a:t>Value: Query, Key</a:t>
            </a:r>
            <a:r>
              <a:rPr lang="ko-KR" altLang="en-US" dirty="0"/>
              <a:t>를 사용하여 실제로 사용할 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3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Value, key, query</a:t>
            </a:r>
            <a:r>
              <a:rPr lang="ko-KR" altLang="en-US" dirty="0"/>
              <a:t>가 </a:t>
            </a:r>
            <a:r>
              <a:rPr lang="en-US" altLang="ko-KR" dirty="0"/>
              <a:t>self-attention</a:t>
            </a:r>
            <a:r>
              <a:rPr lang="ko-KR" altLang="en-US" dirty="0"/>
              <a:t>에서는 모두 </a:t>
            </a:r>
            <a:r>
              <a:rPr lang="en-US" altLang="ko-KR" dirty="0"/>
              <a:t>xi</a:t>
            </a:r>
            <a:r>
              <a:rPr lang="ko-KR" altLang="en-US" dirty="0"/>
              <a:t>값으로 동일</a:t>
            </a:r>
            <a:endParaRPr lang="en-US" altLang="ko-KR" dirty="0"/>
          </a:p>
          <a:p>
            <a:r>
              <a:rPr lang="ko-KR" altLang="en-US" dirty="0"/>
              <a:t>만약 이를 무시하고 모두 </a:t>
            </a:r>
            <a:r>
              <a:rPr lang="en-US" altLang="ko-KR" dirty="0"/>
              <a:t>hidden state(</a:t>
            </a:r>
            <a:r>
              <a:rPr lang="en-US" altLang="ko-KR" dirty="0" err="1"/>
              <a:t>s,t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hidden state) </a:t>
            </a:r>
            <a:r>
              <a:rPr lang="ko-KR" altLang="en-US" dirty="0"/>
              <a:t>값과 동일하다고 생각하면 </a:t>
            </a:r>
            <a:r>
              <a:rPr lang="en-US" altLang="ko-KR" dirty="0"/>
              <a:t>attention</a:t>
            </a:r>
            <a:r>
              <a:rPr lang="ko-KR" altLang="en-US" dirty="0"/>
              <a:t>과 식이 같음을 확인할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7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robot must obey the orders given it</a:t>
            </a:r>
            <a:r>
              <a:rPr lang="ko-KR" altLang="en-US" dirty="0"/>
              <a:t>이라는 문장을 통해 </a:t>
            </a:r>
            <a:r>
              <a:rPr lang="en-US" altLang="ko-KR" dirty="0"/>
              <a:t>self-attention </a:t>
            </a:r>
            <a:r>
              <a:rPr lang="ko-KR" altLang="en-US" dirty="0"/>
              <a:t>돌린다고 가정</a:t>
            </a:r>
            <a:endParaRPr lang="en-US" altLang="ko-KR" dirty="0"/>
          </a:p>
          <a:p>
            <a:r>
              <a:rPr lang="en-US" altLang="ko-KR" dirty="0"/>
              <a:t>It: query</a:t>
            </a:r>
            <a:r>
              <a:rPr lang="ko-KR" altLang="en-US" dirty="0"/>
              <a:t>로 사용하여 돌린 것</a:t>
            </a:r>
            <a:endParaRPr lang="en-US" altLang="ko-KR" dirty="0"/>
          </a:p>
          <a:p>
            <a:r>
              <a:rPr lang="en-US" altLang="ko-KR" dirty="0"/>
              <a:t>Self-attention</a:t>
            </a:r>
            <a:r>
              <a:rPr lang="ko-KR" altLang="en-US" dirty="0"/>
              <a:t>을 문장의 각 단어 </a:t>
            </a:r>
            <a:r>
              <a:rPr lang="en-US" altLang="ko-KR" dirty="0"/>
              <a:t>imbedding</a:t>
            </a:r>
            <a:r>
              <a:rPr lang="ko-KR" altLang="en-US" dirty="0"/>
              <a:t>에 </a:t>
            </a:r>
            <a:r>
              <a:rPr lang="en-US" altLang="ko-KR" dirty="0"/>
              <a:t>attention</a:t>
            </a:r>
            <a:r>
              <a:rPr lang="ko-KR" altLang="en-US" dirty="0"/>
              <a:t>을 반영하여 새로운 </a:t>
            </a:r>
            <a:r>
              <a:rPr lang="en-US" altLang="ko-KR" dirty="0"/>
              <a:t>imbedding, </a:t>
            </a:r>
            <a:r>
              <a:rPr lang="ko-KR" altLang="en-US" dirty="0"/>
              <a:t>표현을 만드는 함수라고 이해하면 쉽다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0CE9-6A0C-4D65-832B-F3BB005294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9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8F0CF7-977C-5930-B8DE-5BC068FD90E6}"/>
              </a:ext>
            </a:extLst>
          </p:cNvPr>
          <p:cNvSpPr/>
          <p:nvPr userDrawn="1"/>
        </p:nvSpPr>
        <p:spPr>
          <a:xfrm>
            <a:off x="332509" y="305666"/>
            <a:ext cx="11545455" cy="587432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BECFC-3BDB-78C9-C5F5-C0F990D6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236" y="2076739"/>
            <a:ext cx="9144000" cy="2387600"/>
          </a:xfrm>
        </p:spPr>
        <p:txBody>
          <a:bodyPr anchor="ctr"/>
          <a:lstStyle>
            <a:lvl1pPr algn="ctr">
              <a:lnSpc>
                <a:spcPct val="100000"/>
              </a:lnSpc>
              <a:defRPr sz="60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8DA6D-9038-758A-E982-E66C209D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F7930-E9FD-7749-E758-ED64BA0E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EB8F2-F4D4-221A-0E7C-E33E87E7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8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F431F-094E-9671-E2E0-12D6E916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CB5155-B797-C459-B004-EF3DDBCE7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BF649-CB52-A260-FE0F-A90266CC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0FEF3-32E3-45CB-E589-9EACA131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0E9D7-BE4A-CA11-F048-E59E4BD3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FDB6A5-FF01-628E-A11A-01BC517AA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95292D-F05C-9A3B-1970-7B631D2EA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85BCE-E157-24DF-89D4-3E1D6DEA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1BCDD-7559-972F-609F-D6259EB5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84FE4-824C-6E02-667E-5AB36689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5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0B5FC9-D5A4-A3C7-165E-6D5059425FC8}"/>
              </a:ext>
            </a:extLst>
          </p:cNvPr>
          <p:cNvSpPr/>
          <p:nvPr userDrawn="1"/>
        </p:nvSpPr>
        <p:spPr>
          <a:xfrm>
            <a:off x="332509" y="305666"/>
            <a:ext cx="11545455" cy="587432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64B4B0-23C1-0025-2F36-0088A730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1"/>
            <a:ext cx="10515600" cy="1325563"/>
          </a:xfrm>
        </p:spPr>
        <p:txBody>
          <a:bodyPr/>
          <a:lstStyle>
            <a:lvl1pPr>
              <a:defRPr sz="40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51B0C-AF64-0F3D-BDD4-881911AC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  <a:lvl2pPr>
              <a:def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2pPr>
            <a:lvl3pPr>
              <a:def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3pPr>
            <a:lvl4pPr>
              <a:def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4pPr>
            <a:lvl5pPr>
              <a:def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BACC9-BDCA-2E1A-39C7-CA203629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5CF03-05B5-76C8-5712-9E137D66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C2A3C-F58A-F0B5-98FC-BD5A6766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D1ADCA-0D0E-675B-DED0-47B640733958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14764"/>
            <a:ext cx="97374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1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F072F-1AAD-55DB-18F5-4BE81730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B14576-EC47-631F-774A-D6930DE2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85F67-B0A2-6D0F-CA92-CDC5FF03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4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814B5-832A-DD8A-6B7A-8316F9CF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F1D58-4D8F-9ADA-B375-2DE26D40A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01701-06C1-4BB0-ED4B-9C208FBC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6CE05-3B20-75ED-EBA2-4DE702AA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F7C53-239C-FBED-B7E2-CC5C53E8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300C-4286-CE41-EA6A-B64BE15C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83481-9BC0-239C-2023-9729D8CA5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31B09B-3A87-C511-39A6-C5052F3B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B6AA0C-C580-D1CA-D90E-A66F0CB8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03C2C-15E6-BB9C-1BD9-D8C38EF0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06F79-B9B9-3138-EE2E-16D60718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2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F92F-E264-5457-0B74-6B9A6359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10959-B689-4209-1DFE-1772F529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9ACA5-6AC2-C013-17A9-F234FF2DB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50FF85-16E0-FDC9-210A-98E4700F4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B42C44-D6F8-7BE5-BD69-C58736EDA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9E495-1DDC-9271-2A98-357F28AC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54BFF0-560D-854F-3406-EDCE1DD9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AD18E4-3EF7-495B-B73C-60060D48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2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87DEE-DA4D-7BB2-2902-2A571A6B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A60F91-D0C4-5A86-0115-709FD861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14A72E-E852-4737-90A4-D3AF512C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A16980-C7FA-E9D0-FEC7-FF9EFC97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2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270C5-43F8-5ABE-BC94-B21E160C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BD6AC-F9C2-165F-1BC6-662D24F3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66DEA-6EDD-A9D0-792F-7E6008CCB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3BB8D-AE83-CDF7-0A71-0893A3EB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D2E29-C85E-7873-74EB-02D3C367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B5FA4-BEB3-FBC5-5B9A-D249DBEF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40B24-8D86-AB78-DAAC-872A2BEB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036AB6-76DC-6C16-85F8-06EF774E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299F5-6CBC-07E4-610F-E47114B91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5EC5D-D869-EEF9-4720-562599DC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D759E-F320-AE95-0821-70609FED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05B5F3-D44A-3FF9-4E20-37122E6B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107F24-F9E4-22B1-77D1-B6CD9694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6C0D3-BD8E-EB12-AAAF-B2BD72608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C3035-1B0C-7393-B43D-813F74262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9E99-96E2-4CD7-A21F-ED8546FF8854}" type="datetimeFigureOut">
              <a:rPr lang="ko-KR" altLang="en-US" smtClean="0"/>
              <a:t>2023-07-22(Sat)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BD83D-2E8F-1A04-73B1-CA89C1135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5E53C-2F85-9758-E9F9-6CB064ADB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5382-6EA8-4302-BB05-2B8594E5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5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DBE3-03B5-3B2A-1C59-E5A60251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72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2E9B-4A70-06AC-F605-FE92930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D9E69-4E70-22E6-6136-D44B917A9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Self-attention vs Attention</a:t>
            </a:r>
            <a:endParaRPr lang="ko-KR" altLang="en-US" dirty="0"/>
          </a:p>
        </p:txBody>
      </p:sp>
      <p:pic>
        <p:nvPicPr>
          <p:cNvPr id="5" name="그림 4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4B852CAC-A1D9-929B-D932-FF85AA38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11" y="2240836"/>
            <a:ext cx="7155105" cy="35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7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BDB17-3A6E-C162-1D48-C82574CA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AAEA4-AB8A-FEEF-5F2A-61236C40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Query, Key, Value</a:t>
            </a:r>
            <a:endParaRPr lang="ko-KR" altLang="en-US" dirty="0"/>
          </a:p>
        </p:txBody>
      </p:sp>
      <p:pic>
        <p:nvPicPr>
          <p:cNvPr id="9" name="그림 8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83D16CE-84FA-B0D1-FE9E-10419E499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57" y="2679109"/>
            <a:ext cx="6302286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58ECE-EECD-4DC8-7166-48321205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FAA45-61AD-3DD5-DC9C-0E1BA075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r>
              <a:rPr lang="ko-KR" altLang="en-US" dirty="0"/>
              <a:t>으로만 </a:t>
            </a:r>
            <a:r>
              <a:rPr lang="en-US" altLang="ko-KR" dirty="0"/>
              <a:t>NLP</a:t>
            </a:r>
            <a:r>
              <a:rPr lang="ko-KR" altLang="en-US" dirty="0"/>
              <a:t>모델을 만들 수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순서 정보 없다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선형 결합으로만 이루어져 있다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미래 정보를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79122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B6767-07AC-C5EB-1CC3-30FA4889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CD1DD-E375-C001-B4F6-2717A412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Sequence order</a:t>
            </a:r>
            <a:endParaRPr lang="ko-KR" altLang="en-US" dirty="0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9B32EB2-E242-C1B6-0BB5-4794B9148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65" y="2566737"/>
            <a:ext cx="4300402" cy="3351348"/>
          </a:xfrm>
          <a:prstGeom prst="rect">
            <a:avLst/>
          </a:prstGeom>
        </p:spPr>
      </p:pic>
      <p:pic>
        <p:nvPicPr>
          <p:cNvPr id="7" name="그림 6" descr="폰트, 친필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574AC825-BD88-0FCB-0F4B-25978C63B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4" y="3192379"/>
            <a:ext cx="3013531" cy="20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B9595-85C2-215F-0EE7-9C405885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C2969-8DF5-9D76-C4A8-0CB67E98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Position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endParaRPr lang="ko-KR" altLang="en-US" dirty="0"/>
          </a:p>
        </p:txBody>
      </p:sp>
      <p:pic>
        <p:nvPicPr>
          <p:cNvPr id="5" name="그림 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8F4E63D9-539F-FCB3-0157-14C1715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4" y="2705781"/>
            <a:ext cx="11438611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6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3B891-620F-7312-C728-E1850341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F658F-2921-1063-0E50-68D808EE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가능한 </a:t>
            </a:r>
            <a:r>
              <a:rPr lang="en-US" altLang="ko-KR" dirty="0"/>
              <a:t>position representations</a:t>
            </a:r>
            <a:endParaRPr lang="ko-KR" altLang="en-US" dirty="0"/>
          </a:p>
        </p:txBody>
      </p:sp>
      <p:pic>
        <p:nvPicPr>
          <p:cNvPr id="5" name="그림 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F5F2F96F-84B9-91F2-BF17-E0F44F3DF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r="30331"/>
          <a:stretch/>
        </p:blipFill>
        <p:spPr>
          <a:xfrm>
            <a:off x="2913648" y="2405755"/>
            <a:ext cx="6364704" cy="34362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D96798-1ADA-6BAF-38B4-974CCD859C61}"/>
              </a:ext>
            </a:extLst>
          </p:cNvPr>
          <p:cNvSpPr/>
          <p:nvPr/>
        </p:nvSpPr>
        <p:spPr>
          <a:xfrm>
            <a:off x="10282989" y="5534526"/>
            <a:ext cx="641685" cy="29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AF85A-D243-3688-4EEA-01F66CFB2E80}"/>
              </a:ext>
            </a:extLst>
          </p:cNvPr>
          <p:cNvSpPr/>
          <p:nvPr/>
        </p:nvSpPr>
        <p:spPr>
          <a:xfrm>
            <a:off x="8951495" y="4588042"/>
            <a:ext cx="641685" cy="12419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3A2BF-74E6-FD9D-D44F-D8030926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3ADE0-85D5-F6A8-787E-2ABF28E5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nonlinearity</a:t>
            </a:r>
            <a:endParaRPr lang="ko-KR" altLang="en-US" dirty="0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82877BA-166E-477D-AEBC-BC9E6169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99" y="1746104"/>
            <a:ext cx="4892255" cy="3907910"/>
          </a:xfrm>
          <a:prstGeom prst="rect">
            <a:avLst/>
          </a:prstGeom>
        </p:spPr>
      </p:pic>
      <p:pic>
        <p:nvPicPr>
          <p:cNvPr id="7" name="그림 6" descr="텍스트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D021B4CC-7966-CE25-67E3-F47B0324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3142853"/>
            <a:ext cx="3486756" cy="5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D3896-E0CF-7F17-CF49-4186AD58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4FF3B-A16A-1795-EAC5-46BBFEEB0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미래 정보 확인 문제</a:t>
            </a: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188E20A-C00F-688B-331A-1E23607E6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03" y="1989220"/>
            <a:ext cx="4821833" cy="40696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110465-4C18-CDB3-8673-F375917D5A01}"/>
              </a:ext>
            </a:extLst>
          </p:cNvPr>
          <p:cNvSpPr/>
          <p:nvPr/>
        </p:nvSpPr>
        <p:spPr>
          <a:xfrm>
            <a:off x="6224337" y="3288632"/>
            <a:ext cx="625642" cy="2759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56210C-9D64-9F97-9A61-CC2852EA9BB2}"/>
              </a:ext>
            </a:extLst>
          </p:cNvPr>
          <p:cNvSpPr/>
          <p:nvPr/>
        </p:nvSpPr>
        <p:spPr>
          <a:xfrm>
            <a:off x="7475621" y="1925052"/>
            <a:ext cx="304800" cy="2245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7E3F63-25E0-9F96-485D-C9A7FFF1F045}"/>
              </a:ext>
            </a:extLst>
          </p:cNvPr>
          <p:cNvSpPr/>
          <p:nvPr/>
        </p:nvSpPr>
        <p:spPr>
          <a:xfrm>
            <a:off x="10668000" y="1925052"/>
            <a:ext cx="304800" cy="2245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폰트, 친필, 화이트, 서예이(가) 표시된 사진&#10;&#10;자동 생성된 설명">
            <a:extLst>
              <a:ext uri="{FF2B5EF4-FFF2-40B4-BE49-F238E27FC236}">
                <a16:creationId xmlns:a16="http://schemas.microsoft.com/office/drawing/2014/main" id="{B72033A4-27FF-2995-7757-DF84737D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23" y="3856478"/>
            <a:ext cx="2339543" cy="1005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EBB5AC-D543-A75C-3CC0-48FBF4D08707}"/>
              </a:ext>
            </a:extLst>
          </p:cNvPr>
          <p:cNvSpPr/>
          <p:nvPr/>
        </p:nvSpPr>
        <p:spPr>
          <a:xfrm>
            <a:off x="7491663" y="2527455"/>
            <a:ext cx="818147" cy="818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0CB442-15E8-7C02-97E2-1A09C020F156}"/>
              </a:ext>
            </a:extLst>
          </p:cNvPr>
          <p:cNvSpPr/>
          <p:nvPr/>
        </p:nvSpPr>
        <p:spPr>
          <a:xfrm>
            <a:off x="8309810" y="3329560"/>
            <a:ext cx="844808" cy="818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7D12A-9841-9A77-D62E-B4FAF2307864}"/>
              </a:ext>
            </a:extLst>
          </p:cNvPr>
          <p:cNvSpPr/>
          <p:nvPr/>
        </p:nvSpPr>
        <p:spPr>
          <a:xfrm>
            <a:off x="9154618" y="4147707"/>
            <a:ext cx="863630" cy="818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FB7C38-802E-8451-19F7-7E091FE53EF2}"/>
              </a:ext>
            </a:extLst>
          </p:cNvPr>
          <p:cNvSpPr/>
          <p:nvPr/>
        </p:nvSpPr>
        <p:spPr>
          <a:xfrm>
            <a:off x="10018248" y="4965854"/>
            <a:ext cx="954552" cy="818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5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056EA-FA4E-4A0A-5FB6-D98CE1AE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BD7BB-306C-412C-F375-920B338C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Encoder and Decoder</a:t>
            </a:r>
            <a:endParaRPr lang="ko-KR" altLang="en-US" dirty="0"/>
          </a:p>
        </p:txBody>
      </p:sp>
      <p:pic>
        <p:nvPicPr>
          <p:cNvPr id="5" name="그림 4" descr="자동차, 슈퍼카, 차량, 육상 차량이(가) 표시된 사진&#10;&#10;자동 생성된 설명">
            <a:extLst>
              <a:ext uri="{FF2B5EF4-FFF2-40B4-BE49-F238E27FC236}">
                <a16:creationId xmlns:a16="http://schemas.microsoft.com/office/drawing/2014/main" id="{16361419-59BA-F423-72D0-EA9A15B7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15" y="587294"/>
            <a:ext cx="1937085" cy="799047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B099105-747E-B22E-6C9E-77A5B1284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81" y="2510724"/>
            <a:ext cx="8363437" cy="36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49D11-7465-50C2-BD38-AC27C5EB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37E10180-A2EF-538A-5B96-E52DC04E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40" y="1758136"/>
            <a:ext cx="9008720" cy="3836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E77469-09BE-6A27-8E59-5F6FF4EDD42B}"/>
              </a:ext>
            </a:extLst>
          </p:cNvPr>
          <p:cNvSpPr/>
          <p:nvPr/>
        </p:nvSpPr>
        <p:spPr>
          <a:xfrm>
            <a:off x="10299032" y="5454316"/>
            <a:ext cx="577515" cy="3850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1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BB517-171A-8333-8AA3-7EA01232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RNN to self-attention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A812B-3861-51F9-11E7-1E41D11B6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RNN</a:t>
            </a:r>
            <a:r>
              <a:rPr lang="ko-KR" altLang="en-US" dirty="0"/>
              <a:t>의 문제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Linear interaction distance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Lack of parallelizability</a:t>
            </a:r>
          </a:p>
        </p:txBody>
      </p:sp>
    </p:spTree>
    <p:extLst>
      <p:ext uri="{BB962C8B-B14F-4D97-AF65-F5344CB8AC3E}">
        <p14:creationId xmlns:p14="http://schemas.microsoft.com/office/powerpoint/2010/main" val="173850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6BCD-2466-44E7-BB89-D12F401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스크린샷, 도표, 직사각형, 라인이(가) 표시된 사진&#10;&#10;자동 생성된 설명">
            <a:extLst>
              <a:ext uri="{FF2B5EF4-FFF2-40B4-BE49-F238E27FC236}">
                <a16:creationId xmlns:a16="http://schemas.microsoft.com/office/drawing/2014/main" id="{D3DB48C7-B812-F79E-63AE-B5BC8F68F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87" y="1746104"/>
            <a:ext cx="3371544" cy="4111638"/>
          </a:xfrm>
        </p:spPr>
      </p:pic>
      <p:pic>
        <p:nvPicPr>
          <p:cNvPr id="7" name="그림 6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E0C014C6-6530-EBB2-B074-14063F15D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2822994"/>
            <a:ext cx="4810176" cy="12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4DD7F-FE3B-884A-B42A-276A61DF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폰트, 스크린샷, 포스트잇 노트이(가) 표시된 사진&#10;&#10;자동 생성된 설명">
            <a:extLst>
              <a:ext uri="{FF2B5EF4-FFF2-40B4-BE49-F238E27FC236}">
                <a16:creationId xmlns:a16="http://schemas.microsoft.com/office/drawing/2014/main" id="{344FA10F-0A92-42C9-6F5B-A1480F77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50" y="2174544"/>
            <a:ext cx="6454699" cy="358933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03B97D-5261-6CE9-96D9-6FB655AB484D}"/>
              </a:ext>
            </a:extLst>
          </p:cNvPr>
          <p:cNvSpPr/>
          <p:nvPr/>
        </p:nvSpPr>
        <p:spPr>
          <a:xfrm>
            <a:off x="8149389" y="2342147"/>
            <a:ext cx="1347537" cy="8021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9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3A5C3-FB26-571F-6A5E-8CA2AF38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36A9C-7AE5-F820-674D-21C50467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Multi-head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D0D4B95-B8C3-D038-D990-486A0494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32" y="2907125"/>
            <a:ext cx="3101609" cy="2423370"/>
          </a:xfrm>
          <a:prstGeom prst="rect">
            <a:avLst/>
          </a:prstGeom>
        </p:spPr>
      </p:pic>
      <p:pic>
        <p:nvPicPr>
          <p:cNvPr id="7" name="그림 6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DD58DF6-04AA-559D-C980-86B23F709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97" y="2907125"/>
            <a:ext cx="3033023" cy="2461473"/>
          </a:xfrm>
          <a:prstGeom prst="rect">
            <a:avLst/>
          </a:prstGeom>
        </p:spPr>
      </p:pic>
      <p:pic>
        <p:nvPicPr>
          <p:cNvPr id="9" name="그림 8" descr="폰트, 타이포그래피, 친필, 서예이(가) 표시된 사진&#10;&#10;자동 생성된 설명">
            <a:extLst>
              <a:ext uri="{FF2B5EF4-FFF2-40B4-BE49-F238E27FC236}">
                <a16:creationId xmlns:a16="http://schemas.microsoft.com/office/drawing/2014/main" id="{57963640-1BD0-7654-2C44-216BA8EF5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5299"/>
          <a:stretch/>
        </p:blipFill>
        <p:spPr>
          <a:xfrm>
            <a:off x="7555832" y="2192527"/>
            <a:ext cx="2119694" cy="6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F2E88-96C2-4D44-2C61-A14B712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87E52-7FFA-3279-4E1A-86DD592C1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Multi-head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85D4F83D-9B28-1B5C-2507-25929DBC0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6"/>
          <a:stretch/>
        </p:blipFill>
        <p:spPr>
          <a:xfrm>
            <a:off x="2387229" y="2334679"/>
            <a:ext cx="7125739" cy="37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11025-08A4-754F-E6E6-86DCFF10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F7394-2AA1-7CC6-8F6C-B700F588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Multi-head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020B5-8430-C8E9-0F4A-024ABE9A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34" y="2373925"/>
            <a:ext cx="8467486" cy="3642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0E7C22-91BD-37C9-6BDE-60B17ADB870A}"/>
              </a:ext>
            </a:extLst>
          </p:cNvPr>
          <p:cNvSpPr/>
          <p:nvPr/>
        </p:nvSpPr>
        <p:spPr>
          <a:xfrm>
            <a:off x="10250905" y="5646821"/>
            <a:ext cx="577516" cy="3368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4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33AD-F69B-334C-8A0E-FF7DC2B9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E4343-D6ED-121D-31B1-202F9B87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Residual</a:t>
            </a:r>
            <a:r>
              <a:rPr lang="ko-KR" altLang="en-US" dirty="0"/>
              <a:t> </a:t>
            </a:r>
            <a:r>
              <a:rPr lang="en-US" altLang="ko-KR" dirty="0"/>
              <a:t>connection</a:t>
            </a:r>
            <a:endParaRPr lang="ko-KR" altLang="en-US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F78F139-CBA9-15CC-D770-2FC1A7D92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2" r="3342" b="59069"/>
          <a:stretch/>
        </p:blipFill>
        <p:spPr>
          <a:xfrm>
            <a:off x="1120086" y="3011905"/>
            <a:ext cx="5649683" cy="834190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AF706B2-0C27-1BFA-747D-8485D081B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67500" r="1671" b="5931"/>
          <a:stretch/>
        </p:blipFill>
        <p:spPr>
          <a:xfrm>
            <a:off x="1248423" y="4177339"/>
            <a:ext cx="5649683" cy="834190"/>
          </a:xfrm>
          <a:prstGeom prst="rect">
            <a:avLst/>
          </a:prstGeom>
        </p:spPr>
      </p:pic>
      <p:pic>
        <p:nvPicPr>
          <p:cNvPr id="8" name="그림 7" descr="종이접기이(가) 표시된 사진&#10;&#10;자동 생성된 설명">
            <a:extLst>
              <a:ext uri="{FF2B5EF4-FFF2-40B4-BE49-F238E27FC236}">
                <a16:creationId xmlns:a16="http://schemas.microsoft.com/office/drawing/2014/main" id="{AA662170-4204-8852-4261-49BE69571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13" y="2144918"/>
            <a:ext cx="4404742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9DF9B-B01D-B21E-B6C2-37769E4C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92706-164D-2C8A-40CA-0F42873C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Layer normalization</a:t>
            </a:r>
            <a:endParaRPr lang="ko-KR" altLang="en-US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023AAB3-8479-D072-6224-21D7E06AA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89" y="3199940"/>
            <a:ext cx="90076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33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9F66-C224-8308-8FC5-BE9AF25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기능향상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D0087-3BC5-5787-E191-EFB2C129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Scaling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dot</a:t>
            </a:r>
            <a:r>
              <a:rPr lang="ko-KR" altLang="en-US" dirty="0"/>
              <a:t> </a:t>
            </a:r>
            <a:r>
              <a:rPr lang="en-US" altLang="ko-KR" dirty="0"/>
              <a:t>product</a:t>
            </a:r>
            <a:endParaRPr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43A313-692F-3A61-36A6-8AAAC8986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56" y="2783306"/>
            <a:ext cx="6131885" cy="3181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8AF5E2-ACAC-5D1F-B2FF-E50D48D05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39" y="2261716"/>
            <a:ext cx="8474408" cy="6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9867A-EC25-112F-AF00-B1726EA0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AFF848B-A50D-F0D5-35AE-BA0797C7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97" y="1746104"/>
            <a:ext cx="9847763" cy="4351338"/>
          </a:xfrm>
        </p:spPr>
      </p:pic>
    </p:spTree>
    <p:extLst>
      <p:ext uri="{BB962C8B-B14F-4D97-AF65-F5344CB8AC3E}">
        <p14:creationId xmlns:p14="http://schemas.microsoft.com/office/powerpoint/2010/main" val="66644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FC7A1-AA97-1C5A-3740-D95430DA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26D8FF8-A14E-8561-21D3-43404E936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6" y="1825625"/>
            <a:ext cx="10022287" cy="4222249"/>
          </a:xfrm>
        </p:spPr>
      </p:pic>
    </p:spTree>
    <p:extLst>
      <p:ext uri="{BB962C8B-B14F-4D97-AF65-F5344CB8AC3E}">
        <p14:creationId xmlns:p14="http://schemas.microsoft.com/office/powerpoint/2010/main" val="130555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D5C3B-CAB9-8C04-8B58-FD862488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A5F84-9407-5DD2-E70D-CF7816C5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Linear interaction distance</a:t>
            </a:r>
          </a:p>
          <a:p>
            <a:endParaRPr lang="ko-KR" altLang="en-US" dirty="0"/>
          </a:p>
        </p:txBody>
      </p:sp>
      <p:pic>
        <p:nvPicPr>
          <p:cNvPr id="5" name="그림 4" descr="폰트, 라인, 도표, 디자인이(가) 표시된 사진&#10;&#10;자동 생성된 설명">
            <a:extLst>
              <a:ext uri="{FF2B5EF4-FFF2-40B4-BE49-F238E27FC236}">
                <a16:creationId xmlns:a16="http://schemas.microsoft.com/office/drawing/2014/main" id="{6BE76310-1F8B-D7C7-E184-9F010BD1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7" y="2705052"/>
            <a:ext cx="2741477" cy="2592484"/>
          </a:xfrm>
          <a:prstGeom prst="rect">
            <a:avLst/>
          </a:prstGeom>
        </p:spPr>
      </p:pic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38408D0-F661-CD3E-C664-AAAA647B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4" y="2335409"/>
            <a:ext cx="7292972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720CD-163B-8709-DC1B-757E0BFF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3207EC8F-9BD4-2B26-7D73-BAE53275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6" y="1825625"/>
            <a:ext cx="8604307" cy="4206207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1EDB3D-0CD9-C896-B777-AFF7985FE5C9}"/>
              </a:ext>
            </a:extLst>
          </p:cNvPr>
          <p:cNvSpPr/>
          <p:nvPr/>
        </p:nvSpPr>
        <p:spPr>
          <a:xfrm>
            <a:off x="1793846" y="1746104"/>
            <a:ext cx="3131080" cy="6922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914D84-0A7E-FCDD-F9B6-FAB993AA27D8}"/>
              </a:ext>
            </a:extLst>
          </p:cNvPr>
          <p:cNvSpPr/>
          <p:nvPr/>
        </p:nvSpPr>
        <p:spPr>
          <a:xfrm>
            <a:off x="2261937" y="2092252"/>
            <a:ext cx="545431" cy="554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C71218-73FE-1F26-EAD0-0DD30E66D318}"/>
              </a:ext>
            </a:extLst>
          </p:cNvPr>
          <p:cNvSpPr/>
          <p:nvPr/>
        </p:nvSpPr>
        <p:spPr>
          <a:xfrm>
            <a:off x="1708486" y="5448442"/>
            <a:ext cx="545431" cy="554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8CA1E-2EEC-0C8A-965D-F25D60D5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4F5B0405-DBF1-CFBD-B8C7-F3C46E42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7"/>
          <a:stretch/>
        </p:blipFill>
        <p:spPr>
          <a:xfrm>
            <a:off x="3585925" y="1568638"/>
            <a:ext cx="5020150" cy="4473971"/>
          </a:xfrm>
        </p:spPr>
      </p:pic>
    </p:spTree>
    <p:extLst>
      <p:ext uri="{BB962C8B-B14F-4D97-AF65-F5344CB8AC3E}">
        <p14:creationId xmlns:p14="http://schemas.microsoft.com/office/powerpoint/2010/main" val="146344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5AAB4-E287-9538-3A2E-E9EA5B7F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355C9B0-68F9-656C-A15D-008FAD07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9" y="2160904"/>
            <a:ext cx="7163421" cy="368077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800707-182E-FE19-EEA8-C17563D7E377}"/>
              </a:ext>
            </a:extLst>
          </p:cNvPr>
          <p:cNvSpPr/>
          <p:nvPr/>
        </p:nvSpPr>
        <p:spPr>
          <a:xfrm>
            <a:off x="2101516" y="2374232"/>
            <a:ext cx="946484" cy="4812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60282A-4986-EBC4-BBDB-92648C77DBCF}"/>
              </a:ext>
            </a:extLst>
          </p:cNvPr>
          <p:cNvSpPr/>
          <p:nvPr/>
        </p:nvSpPr>
        <p:spPr>
          <a:xfrm>
            <a:off x="8117305" y="2160904"/>
            <a:ext cx="1973178" cy="9673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31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8CEBA-B0B2-3E5A-1C17-B855A9C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Transformer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도표, 스크린샷, 스케치, 평면도이(가) 표시된 사진&#10;&#10;자동 생성된 설명">
            <a:extLst>
              <a:ext uri="{FF2B5EF4-FFF2-40B4-BE49-F238E27FC236}">
                <a16:creationId xmlns:a16="http://schemas.microsoft.com/office/drawing/2014/main" id="{556BBA22-9554-A2F9-C568-453C76174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01" y="3522"/>
            <a:ext cx="4128655" cy="65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E470E-FB70-97CE-DC24-BCB76F3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AB634-94DF-2EE5-EB3F-A22FEF6DD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214"/>
            <a:ext cx="10515600" cy="3468270"/>
          </a:xfrm>
        </p:spPr>
        <p:txBody>
          <a:bodyPr/>
          <a:lstStyle/>
          <a:p>
            <a:r>
              <a:rPr lang="en-US" altLang="ko-KR" b="1" dirty="0"/>
              <a:t>Quadratic compute in self-attention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sequence length</a:t>
            </a:r>
            <a:r>
              <a:rPr lang="ko-KR" altLang="en-US" dirty="0"/>
              <a:t>가 증가함에 따라 </a:t>
            </a:r>
            <a:r>
              <a:rPr lang="ko-KR" altLang="en-US" dirty="0" err="1"/>
              <a:t>계산량이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차식으로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Position representations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순서 정보에 개선 여지가 있다</a:t>
            </a:r>
            <a:r>
              <a:rPr lang="en-US" altLang="ko-KR" dirty="0"/>
              <a:t>.(Sinusoidal </a:t>
            </a:r>
            <a:r>
              <a:rPr lang="ko-KR" altLang="en-US" dirty="0"/>
              <a:t>방법이 최선인가</a:t>
            </a:r>
            <a:r>
              <a:rPr lang="en-US" altLang="ko-KR" dirty="0"/>
              <a:t>?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04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6E3B1-1D1D-491D-AE27-0B2F17AF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단점</a:t>
            </a:r>
          </a:p>
        </p:txBody>
      </p:sp>
      <p:pic>
        <p:nvPicPr>
          <p:cNvPr id="5" name="내용 개체 틀 4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844D0506-AC49-FDD3-5B23-318FDCFF9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0303"/>
            <a:ext cx="4087833" cy="3205380"/>
          </a:xfrm>
        </p:spPr>
      </p:pic>
      <p:pic>
        <p:nvPicPr>
          <p:cNvPr id="9" name="그림 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D4325C7F-BDA1-DC9C-08D0-B93A900A4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46" y="2250303"/>
            <a:ext cx="6735354" cy="32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D8BC4-C8B6-E8A5-979B-DF140CE7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근원적인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3F16F-1CEB-93D3-3E38-E8A6A55E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510" y="3013910"/>
            <a:ext cx="10278979" cy="830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“You shall know a word by the company it keeps” (J. R. Firth 1957: 11)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314580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D9963-2F50-4DCA-5600-6A9B49C0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Subword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308C82-72BF-56EE-F725-F792F687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80" y="2450489"/>
            <a:ext cx="9236240" cy="3101609"/>
          </a:xfrm>
        </p:spPr>
      </p:pic>
    </p:spTree>
    <p:extLst>
      <p:ext uri="{BB962C8B-B14F-4D97-AF65-F5344CB8AC3E}">
        <p14:creationId xmlns:p14="http://schemas.microsoft.com/office/powerpoint/2010/main" val="50272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2F197-13BE-1C82-455F-93A56234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Subword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DC1BD-479A-9C67-4684-9D8E42B5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Subword</a:t>
            </a:r>
            <a:r>
              <a:rPr lang="en-US" altLang="ko-KR" b="1" dirty="0"/>
              <a:t>  model</a:t>
            </a:r>
            <a:br>
              <a:rPr lang="en-US" altLang="ko-KR" dirty="0"/>
            </a:br>
            <a:r>
              <a:rPr lang="ko-KR" altLang="en-US" sz="2400" dirty="0"/>
              <a:t>단어를 구성하는 형태소 단위로 분석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Byte-Pair-Encoding</a:t>
            </a:r>
            <a:br>
              <a:rPr lang="en-US" altLang="ko-KR" dirty="0"/>
            </a:br>
            <a:r>
              <a:rPr lang="en-US" altLang="ko-KR" sz="2400" dirty="0"/>
              <a:t>1. </a:t>
            </a:r>
            <a:r>
              <a:rPr lang="ko-KR" altLang="en-US" sz="2400" dirty="0"/>
              <a:t>단어를 문자 단위로 분해</a:t>
            </a:r>
            <a:br>
              <a:rPr lang="en-US" altLang="ko-KR" sz="2400" dirty="0"/>
            </a:br>
            <a:r>
              <a:rPr lang="en-US" altLang="ko-KR" sz="2400" dirty="0"/>
              <a:t>2. </a:t>
            </a:r>
            <a:r>
              <a:rPr lang="ko-KR" altLang="en-US" sz="2400" dirty="0"/>
              <a:t>전체 코퍼스에서 가장 자주 등장하는 두 문자열 병합</a:t>
            </a:r>
            <a:br>
              <a:rPr lang="en-US" altLang="ko-KR" sz="2400" dirty="0"/>
            </a:br>
            <a:r>
              <a:rPr lang="en-US" altLang="ko-KR" sz="2400" dirty="0"/>
              <a:t>3. </a:t>
            </a:r>
            <a:r>
              <a:rPr lang="ko-KR" altLang="en-US" sz="2400" dirty="0"/>
              <a:t>병합된 토큰을 기반으로 분해 결과 조합</a:t>
            </a:r>
            <a:br>
              <a:rPr lang="en-US" altLang="ko-KR" sz="2400" dirty="0"/>
            </a:br>
            <a:r>
              <a:rPr lang="en-US" altLang="ko-KR" sz="2400" dirty="0"/>
              <a:t>4. </a:t>
            </a:r>
            <a:r>
              <a:rPr lang="ko-KR" altLang="en-US" sz="2400" dirty="0"/>
              <a:t>반복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489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C910C-0292-F942-1D46-DF827577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Subword</a:t>
            </a:r>
            <a:r>
              <a:rPr lang="ko-KR" altLang="en-US"/>
              <a:t> </a:t>
            </a:r>
            <a:r>
              <a:rPr lang="en-US" altLang="ko-KR"/>
              <a:t>model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E2F46A-6A22-926A-791D-03697BD4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2488593"/>
            <a:ext cx="9266723" cy="3025402"/>
          </a:xfrm>
        </p:spPr>
      </p:pic>
    </p:spTree>
    <p:extLst>
      <p:ext uri="{BB962C8B-B14F-4D97-AF65-F5344CB8AC3E}">
        <p14:creationId xmlns:p14="http://schemas.microsoft.com/office/powerpoint/2010/main" val="11790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D5C3B-CAB9-8C04-8B58-FD862488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A5F84-9407-5DD2-E70D-CF7816C5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Lack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parallelizability</a:t>
            </a:r>
          </a:p>
          <a:p>
            <a:endParaRPr lang="ko-KR" altLang="en-US" dirty="0"/>
          </a:p>
        </p:txBody>
      </p:sp>
      <p:pic>
        <p:nvPicPr>
          <p:cNvPr id="6" name="그림 5" descr="스크린샷, 도표, 라인, 픽셀이(가) 표시된 사진&#10;&#10;자동 생성된 설명">
            <a:extLst>
              <a:ext uri="{FF2B5EF4-FFF2-40B4-BE49-F238E27FC236}">
                <a16:creationId xmlns:a16="http://schemas.microsoft.com/office/drawing/2014/main" id="{69F774AD-2A2A-F762-2E7C-AC34C7A8C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32" y="2874023"/>
            <a:ext cx="8600135" cy="2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9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9A3A0-D5F4-3973-E787-DF8EBF39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pic>
        <p:nvPicPr>
          <p:cNvPr id="5" name="내용 개체 틀 4" descr="텍스트, 스크린샷, 도표, 화이트이(가) 표시된 사진&#10;&#10;자동 생성된 설명">
            <a:extLst>
              <a:ext uri="{FF2B5EF4-FFF2-40B4-BE49-F238E27FC236}">
                <a16:creationId xmlns:a16="http://schemas.microsoft.com/office/drawing/2014/main" id="{809B6868-E93C-CA51-E143-1A26EE78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4212"/>
            <a:ext cx="5487166" cy="3553321"/>
          </a:xfrm>
        </p:spPr>
      </p:pic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99A55EF-E853-C0E6-88B2-5AF7D0A3B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12" y="2108328"/>
            <a:ext cx="513469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3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593CC-34C9-48AF-2D96-2F608DAF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15B3D-41A8-52B5-6192-FE2FFDD92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서울대학교는 서울시 관악구 </a:t>
            </a:r>
            <a:r>
              <a:rPr lang="en-US" altLang="ko-KR" sz="2000" dirty="0"/>
              <a:t>___</a:t>
            </a:r>
            <a:r>
              <a:rPr lang="ko-KR" altLang="en-US" sz="2000" dirty="0"/>
              <a:t>에 위치해 있다</a:t>
            </a:r>
            <a:r>
              <a:rPr lang="en-US" altLang="ko-KR" sz="2000" dirty="0"/>
              <a:t>. [</a:t>
            </a:r>
            <a:r>
              <a:rPr lang="ko-KR" altLang="en-US" sz="2000" dirty="0"/>
              <a:t>단편적 사실</a:t>
            </a:r>
            <a:r>
              <a:rPr lang="en-US" altLang="ko-KR" sz="2000" dirty="0"/>
              <a:t>]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어제는 날씨가 화창했</a:t>
            </a:r>
            <a:r>
              <a:rPr lang="en-US" altLang="ko-KR" sz="2000" dirty="0"/>
              <a:t>_</a:t>
            </a:r>
            <a:r>
              <a:rPr lang="ko-KR" altLang="en-US" sz="2000" dirty="0"/>
              <a:t>다</a:t>
            </a:r>
            <a:r>
              <a:rPr lang="en-US" altLang="ko-KR" sz="2000" dirty="0"/>
              <a:t>. [</a:t>
            </a:r>
            <a:r>
              <a:rPr lang="ko-KR" altLang="en-US" sz="2000" dirty="0"/>
              <a:t>문법 정보</a:t>
            </a:r>
            <a:r>
              <a:rPr lang="en-US" altLang="ko-KR" sz="2000" dirty="0"/>
              <a:t>]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이브이는 귀엽다</a:t>
            </a:r>
            <a:r>
              <a:rPr lang="en-US" altLang="ko-KR" sz="2000" dirty="0"/>
              <a:t>. ___ </a:t>
            </a:r>
            <a:r>
              <a:rPr lang="ko-KR" altLang="en-US" sz="2000" dirty="0"/>
              <a:t>는 사막 여우가 모티브라고 한다</a:t>
            </a:r>
            <a:r>
              <a:rPr lang="en-US" altLang="ko-KR" sz="2000" dirty="0"/>
              <a:t>. [</a:t>
            </a:r>
            <a:r>
              <a:rPr lang="ko-KR" altLang="en-US" sz="2000" dirty="0"/>
              <a:t>상호 참조</a:t>
            </a:r>
            <a:r>
              <a:rPr lang="en-US" altLang="ko-KR" sz="2000" dirty="0"/>
              <a:t>]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오늘 추적추적 비가 오니 기분이 </a:t>
            </a:r>
            <a:r>
              <a:rPr lang="en-US" altLang="ko-KR" sz="2000" dirty="0"/>
              <a:t>____ [</a:t>
            </a:r>
            <a:r>
              <a:rPr lang="ko-KR" altLang="en-US" sz="2000" dirty="0"/>
              <a:t>감성</a:t>
            </a:r>
            <a:r>
              <a:rPr lang="en-US" altLang="ko-KR" sz="2000" dirty="0"/>
              <a:t>]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비 오는 날에는 부침개가 생각이 난다</a:t>
            </a:r>
            <a:r>
              <a:rPr lang="en-US" altLang="ko-KR" sz="2000" dirty="0"/>
              <a:t>. </a:t>
            </a:r>
            <a:r>
              <a:rPr lang="ko-KR" altLang="en-US" sz="2000" dirty="0"/>
              <a:t>오늘 비가 오니 점심은 </a:t>
            </a:r>
            <a:r>
              <a:rPr lang="en-US" altLang="ko-KR" sz="2000" dirty="0"/>
              <a:t>___</a:t>
            </a:r>
            <a:r>
              <a:rPr lang="ko-KR" altLang="en-US" sz="2000" dirty="0"/>
              <a:t>가 좋겠다</a:t>
            </a:r>
            <a:r>
              <a:rPr lang="en-US" altLang="ko-KR" sz="2000" dirty="0"/>
              <a:t>. [</a:t>
            </a:r>
            <a:r>
              <a:rPr lang="ko-KR" altLang="en-US" sz="2000" dirty="0"/>
              <a:t>추론</a:t>
            </a:r>
            <a:r>
              <a:rPr lang="en-US" altLang="ko-KR" sz="2000" dirty="0"/>
              <a:t>]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다음에 올 숫자로 알맞은 것은</a:t>
            </a:r>
            <a:r>
              <a:rPr lang="en-US" altLang="ko-KR" sz="2000" dirty="0"/>
              <a:t>? 3, 1, 4, 1, 5, _, 2, 6… [</a:t>
            </a:r>
            <a:r>
              <a:rPr lang="ko-KR" altLang="en-US" sz="2000" dirty="0"/>
              <a:t>단순 계산</a:t>
            </a:r>
            <a:r>
              <a:rPr lang="en-US" altLang="ko-KR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759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91C1C-F41A-4FFF-572A-9687C7A8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pic>
        <p:nvPicPr>
          <p:cNvPr id="9" name="내용 개체 틀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814FD37-0943-2A88-7CC2-69675AE7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2890"/>
            <a:ext cx="10515600" cy="3736808"/>
          </a:xfrm>
        </p:spPr>
      </p:pic>
    </p:spTree>
    <p:extLst>
      <p:ext uri="{BB962C8B-B14F-4D97-AF65-F5344CB8AC3E}">
        <p14:creationId xmlns:p14="http://schemas.microsoft.com/office/powerpoint/2010/main" val="231624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9867A-EC25-112F-AF00-B1726EA0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pic>
        <p:nvPicPr>
          <p:cNvPr id="5" name="내용 개체 틀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AFF848B-A50D-F0D5-35AE-BA0797C7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97" y="1746104"/>
            <a:ext cx="9847763" cy="4351338"/>
          </a:xfrm>
        </p:spPr>
      </p:pic>
    </p:spTree>
    <p:extLst>
      <p:ext uri="{BB962C8B-B14F-4D97-AF65-F5344CB8AC3E}">
        <p14:creationId xmlns:p14="http://schemas.microsoft.com/office/powerpoint/2010/main" val="896197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FC7A1-AA97-1C5A-3740-D95430DA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pic>
        <p:nvPicPr>
          <p:cNvPr id="5" name="내용 개체 틀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26D8FF8-A14E-8561-21D3-43404E936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6" y="1825625"/>
            <a:ext cx="10022287" cy="4222249"/>
          </a:xfrm>
        </p:spPr>
      </p:pic>
    </p:spTree>
    <p:extLst>
      <p:ext uri="{BB962C8B-B14F-4D97-AF65-F5344CB8AC3E}">
        <p14:creationId xmlns:p14="http://schemas.microsoft.com/office/powerpoint/2010/main" val="2323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720CD-163B-8709-DC1B-757E0BFF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</a:t>
            </a:r>
            <a:endParaRPr lang="ko-KR" altLang="en-US" dirty="0"/>
          </a:p>
        </p:txBody>
      </p:sp>
      <p:pic>
        <p:nvPicPr>
          <p:cNvPr id="5" name="내용 개체 틀 4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3207EC8F-9BD4-2B26-7D73-BAE53275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6" y="1825625"/>
            <a:ext cx="8604307" cy="4206207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1EDB3D-0CD9-C896-B777-AFF7985FE5C9}"/>
              </a:ext>
            </a:extLst>
          </p:cNvPr>
          <p:cNvSpPr/>
          <p:nvPr/>
        </p:nvSpPr>
        <p:spPr>
          <a:xfrm>
            <a:off x="1793846" y="1746104"/>
            <a:ext cx="3131080" cy="6922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914D84-0A7E-FCDD-F9B6-FAB993AA27D8}"/>
              </a:ext>
            </a:extLst>
          </p:cNvPr>
          <p:cNvSpPr/>
          <p:nvPr/>
        </p:nvSpPr>
        <p:spPr>
          <a:xfrm>
            <a:off x="2261937" y="2092252"/>
            <a:ext cx="545431" cy="554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C71218-73FE-1F26-EAD0-0DD30E66D318}"/>
              </a:ext>
            </a:extLst>
          </p:cNvPr>
          <p:cNvSpPr/>
          <p:nvPr/>
        </p:nvSpPr>
        <p:spPr>
          <a:xfrm>
            <a:off x="1708486" y="5448442"/>
            <a:ext cx="545431" cy="554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97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A83AD-4999-9143-453A-6CB59F69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pretraining</a:t>
            </a:r>
            <a:r>
              <a:rPr lang="ko-KR" altLang="en-US" dirty="0"/>
              <a:t> </a:t>
            </a:r>
            <a:r>
              <a:rPr lang="en-US" altLang="ko-KR" dirty="0"/>
              <a:t>three ways</a:t>
            </a:r>
            <a:endParaRPr lang="ko-KR" altLang="en-US" dirty="0"/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D3C20B1-3D6E-D7DE-3ED7-C8A35596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6104"/>
            <a:ext cx="9664450" cy="42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8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F81BE-22A5-CD74-4127-C874FA6C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Pretraining decoder</a:t>
            </a:r>
            <a:endParaRPr lang="ko-KR" altLang="en-US" dirty="0"/>
          </a:p>
        </p:txBody>
      </p:sp>
      <p:pic>
        <p:nvPicPr>
          <p:cNvPr id="5" name="내용 개체 틀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DDDC7F77-6E78-D44C-7E79-3F4B0B52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23" y="2039634"/>
            <a:ext cx="4248743" cy="3762900"/>
          </a:xfrm>
        </p:spPr>
      </p:pic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D14F399-EA4E-E54E-FC29-FDD40F1CF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0" y="2522655"/>
            <a:ext cx="4296375" cy="30960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2A7424-E553-93EE-A283-95CAB12EF8F0}"/>
              </a:ext>
            </a:extLst>
          </p:cNvPr>
          <p:cNvSpPr/>
          <p:nvPr/>
        </p:nvSpPr>
        <p:spPr>
          <a:xfrm>
            <a:off x="1860884" y="1892968"/>
            <a:ext cx="770021" cy="2727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0FA44-5C16-1F35-1F99-CF94E256BFAF}"/>
              </a:ext>
            </a:extLst>
          </p:cNvPr>
          <p:cNvSpPr txBox="1"/>
          <p:nvPr/>
        </p:nvSpPr>
        <p:spPr>
          <a:xfrm>
            <a:off x="1772356" y="2314222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감성분류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B65F4-B522-E7D0-A627-3EBBF839F3F0}"/>
              </a:ext>
            </a:extLst>
          </p:cNvPr>
          <p:cNvSpPr txBox="1"/>
          <p:nvPr/>
        </p:nvSpPr>
        <p:spPr>
          <a:xfrm>
            <a:off x="6874934" y="2111020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092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505FB-844D-5AF6-B972-F59DB5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en-US" altLang="ko-KR" sz="2800" dirty="0"/>
              <a:t>(Generative Pretrained Transformer)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E8AA9-B576-8414-47CF-486816482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12</a:t>
            </a:r>
            <a:r>
              <a:rPr lang="ko-KR" altLang="en-US" dirty="0"/>
              <a:t>개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Transformer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768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차원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hidden states, 3072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차원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feed-forward hidden layers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40000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까지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Byte-pair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인코딩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굉장히 작은 크기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BookCorpus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 사전 학습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: 7000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개의 책</a:t>
            </a:r>
          </a:p>
        </p:txBody>
      </p:sp>
    </p:spTree>
    <p:extLst>
      <p:ext uri="{BB962C8B-B14F-4D97-AF65-F5344CB8AC3E}">
        <p14:creationId xmlns:p14="http://schemas.microsoft.com/office/powerpoint/2010/main" val="582067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5EFC9-8CFE-4990-4409-F14F068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GPT-1</a:t>
            </a:r>
            <a:r>
              <a:rPr lang="ko-KR" altLang="en-US" dirty="0"/>
              <a:t> </a:t>
            </a:r>
            <a:r>
              <a:rPr lang="en-US" altLang="ko-KR" dirty="0"/>
              <a:t>finetuning</a:t>
            </a:r>
            <a:endParaRPr lang="ko-KR" altLang="en-US" dirty="0"/>
          </a:p>
        </p:txBody>
      </p:sp>
      <p:pic>
        <p:nvPicPr>
          <p:cNvPr id="9" name="내용 개체 틀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EBF19B5-EF50-0E6E-628E-F80C4B8AF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6" y="2179072"/>
            <a:ext cx="8419047" cy="3644444"/>
          </a:xfrm>
        </p:spPr>
      </p:pic>
    </p:spTree>
    <p:extLst>
      <p:ext uri="{BB962C8B-B14F-4D97-AF65-F5344CB8AC3E}">
        <p14:creationId xmlns:p14="http://schemas.microsoft.com/office/powerpoint/2010/main" val="303121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C3F48-0E3C-2F53-BF96-891B1699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F1714-F106-8641-3398-84105018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Word Window </a:t>
            </a:r>
            <a:r>
              <a:rPr lang="ko-KR" altLang="en-US" dirty="0"/>
              <a:t>모델</a:t>
            </a:r>
          </a:p>
        </p:txBody>
      </p:sp>
      <p:pic>
        <p:nvPicPr>
          <p:cNvPr id="5" name="그림 4" descr="스크린샷, 도표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102E6DD9-916F-807A-80DF-1AA0B1CA2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95" y="2424400"/>
            <a:ext cx="8469409" cy="31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3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85CAA-CADB-F8BE-C6C5-22492E42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GPT-1</a:t>
            </a:r>
            <a:endParaRPr lang="ko-KR" altLang="en-US" dirty="0"/>
          </a:p>
        </p:txBody>
      </p:sp>
      <p:pic>
        <p:nvPicPr>
          <p:cNvPr id="5" name="내용 개체 틀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E7DA9B3-F5B8-9ABB-3CB4-2B94A6913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3739"/>
            <a:ext cx="10515600" cy="3275110"/>
          </a:xfrm>
        </p:spPr>
      </p:pic>
    </p:spTree>
    <p:extLst>
      <p:ext uri="{BB962C8B-B14F-4D97-AF65-F5344CB8AC3E}">
        <p14:creationId xmlns:p14="http://schemas.microsoft.com/office/powerpoint/2010/main" val="180925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3290-A3D7-5CE3-DB7C-95BB28FE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Pretraining encoder</a:t>
            </a:r>
            <a:endParaRPr lang="ko-KR" altLang="en-US" dirty="0"/>
          </a:p>
        </p:txBody>
      </p:sp>
      <p:pic>
        <p:nvPicPr>
          <p:cNvPr id="5" name="내용 개체 틀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A8274F6F-82D6-7AEB-B7C9-045B65F2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63" y="2058490"/>
            <a:ext cx="4315427" cy="3343742"/>
          </a:xfrm>
        </p:spPr>
      </p:pic>
    </p:spTree>
    <p:extLst>
      <p:ext uri="{BB962C8B-B14F-4D97-AF65-F5344CB8AC3E}">
        <p14:creationId xmlns:p14="http://schemas.microsoft.com/office/powerpoint/2010/main" val="463354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E05B6-6BDA-52BF-8FCF-7809AA82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BERT(</a:t>
            </a:r>
            <a:r>
              <a:rPr lang="en-US" altLang="ko-KR" sz="2000" dirty="0"/>
              <a:t>Bidirectional Encoder Representations from </a:t>
            </a:r>
            <a:r>
              <a:rPr lang="en-US" altLang="ko-KR" sz="2000" dirty="0" err="1"/>
              <a:t>Tranformers</a:t>
            </a:r>
            <a:r>
              <a:rPr lang="en-US" altLang="ko-KR" sz="2000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3105D0F-A30E-B486-B5C4-66A23611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8" y="2134133"/>
            <a:ext cx="5334744" cy="3734321"/>
          </a:xfrm>
        </p:spPr>
      </p:pic>
    </p:spTree>
    <p:extLst>
      <p:ext uri="{BB962C8B-B14F-4D97-AF65-F5344CB8AC3E}">
        <p14:creationId xmlns:p14="http://schemas.microsoft.com/office/powerpoint/2010/main" val="2595936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01543-8D2C-57F2-B6A8-0DCC08CC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0D98-12CF-D4AC-5463-C5DA20011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세부 기법들</a:t>
            </a:r>
            <a:br>
              <a:rPr lang="en-US" altLang="ko-KR" dirty="0"/>
            </a:br>
            <a:r>
              <a:rPr lang="en-US" altLang="ko-KR" sz="2000" dirty="0"/>
              <a:t>1. </a:t>
            </a:r>
            <a:r>
              <a:rPr lang="ko-KR" altLang="en-US" sz="2000" dirty="0"/>
              <a:t>입력 토큰의 </a:t>
            </a:r>
            <a:r>
              <a:rPr lang="en-US" altLang="ko-KR" sz="2000" dirty="0"/>
              <a:t>15%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변형하고 이를 예측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800" dirty="0"/>
              <a:t>80%: MASK</a:t>
            </a:r>
            <a:r>
              <a:rPr lang="ko-KR" altLang="en-US" sz="1800" dirty="0"/>
              <a:t>토큰</a:t>
            </a:r>
            <a:br>
              <a:rPr lang="en-US" altLang="ko-KR" sz="1800" dirty="0"/>
            </a:br>
            <a:r>
              <a:rPr lang="en-US" altLang="ko-KR" sz="1800" dirty="0"/>
              <a:t>    10%: </a:t>
            </a:r>
            <a:r>
              <a:rPr lang="ko-KR" altLang="en-US" sz="1800" dirty="0"/>
              <a:t>랜덤 토큰</a:t>
            </a:r>
            <a:br>
              <a:rPr lang="en-US" altLang="ko-KR" sz="1800" dirty="0"/>
            </a:br>
            <a:r>
              <a:rPr lang="en-US" altLang="ko-KR" sz="1800" dirty="0"/>
              <a:t>    10% </a:t>
            </a:r>
            <a:r>
              <a:rPr lang="ko-KR" altLang="en-US" sz="1800" dirty="0"/>
              <a:t>동일</a:t>
            </a:r>
            <a:r>
              <a:rPr lang="en-US" altLang="ko-KR" sz="1800" dirty="0"/>
              <a:t> </a:t>
            </a:r>
            <a:r>
              <a:rPr lang="ko-KR" altLang="en-US" sz="1800" dirty="0"/>
              <a:t>토큰</a:t>
            </a:r>
            <a:endParaRPr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DE9064-1F8C-5431-B15F-932645F41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50" y="3205246"/>
            <a:ext cx="7673350" cy="23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99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01543-8D2C-57F2-B6A8-0DCC08CC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0D98-12CF-D4AC-5463-C5DA20011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세부 기법들</a:t>
            </a:r>
            <a:br>
              <a:rPr lang="en-US" altLang="ko-KR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두 문장간 관계 파악</a:t>
            </a:r>
            <a:endParaRPr lang="ko-KR" altLang="en-US" dirty="0"/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3B6EFE0A-66B3-0108-669C-C0FC62AE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77" y="2857781"/>
            <a:ext cx="8038034" cy="32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8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181-8427-DC05-FA18-2DCD0664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endParaRPr lang="ko-KR" altLang="en-US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4728CE3-5AA3-48DD-06BE-9B8F6EE15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" y="2939108"/>
            <a:ext cx="10183646" cy="2124371"/>
          </a:xfrm>
        </p:spPr>
      </p:pic>
    </p:spTree>
    <p:extLst>
      <p:ext uri="{BB962C8B-B14F-4D97-AF65-F5344CB8AC3E}">
        <p14:creationId xmlns:p14="http://schemas.microsoft.com/office/powerpoint/2010/main" val="1897944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5CA29-77A9-FF65-2D0C-818C3B39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endParaRPr lang="ko-KR" altLang="en-US" dirty="0"/>
          </a:p>
        </p:txBody>
      </p:sp>
      <p:pic>
        <p:nvPicPr>
          <p:cNvPr id="5" name="내용 개체 틀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398DEC7-16C2-253B-DAC1-53A80B834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4480"/>
            <a:ext cx="10515600" cy="3213627"/>
          </a:xfrm>
        </p:spPr>
      </p:pic>
    </p:spTree>
    <p:extLst>
      <p:ext uri="{BB962C8B-B14F-4D97-AF65-F5344CB8AC3E}">
        <p14:creationId xmlns:p14="http://schemas.microsoft.com/office/powerpoint/2010/main" val="4151666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2FF5-2BE1-4E0C-8328-C158049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Extension of BERT</a:t>
            </a:r>
            <a:endParaRPr lang="ko-KR" altLang="en-US" dirty="0"/>
          </a:p>
        </p:txBody>
      </p:sp>
      <p:pic>
        <p:nvPicPr>
          <p:cNvPr id="5" name="내용 개체 틀 4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628C400F-AA65-8DBF-FA97-5A6B1C9FE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8364"/>
            <a:ext cx="10515600" cy="2945859"/>
          </a:xfrm>
        </p:spPr>
      </p:pic>
    </p:spTree>
    <p:extLst>
      <p:ext uri="{BB962C8B-B14F-4D97-AF65-F5344CB8AC3E}">
        <p14:creationId xmlns:p14="http://schemas.microsoft.com/office/powerpoint/2010/main" val="3280545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5F59C-D28B-740F-D2A6-2215CE46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Pretraining encoders-decoders</a:t>
            </a:r>
            <a:endParaRPr lang="ko-KR" altLang="en-US" dirty="0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FF156E0E-433E-339A-4158-F0D00CBB4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035"/>
            <a:ext cx="10515600" cy="4140517"/>
          </a:xfrm>
        </p:spPr>
      </p:pic>
    </p:spTree>
    <p:extLst>
      <p:ext uri="{BB962C8B-B14F-4D97-AF65-F5344CB8AC3E}">
        <p14:creationId xmlns:p14="http://schemas.microsoft.com/office/powerpoint/2010/main" val="471487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15AD1-269A-13C7-A13D-37EAE6F7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T5</a:t>
            </a:r>
            <a:endParaRPr lang="ko-KR" altLang="en-US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B3F4B99-F956-FFAF-8DA6-B34D79319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03" y="1746104"/>
            <a:ext cx="6500794" cy="4351338"/>
          </a:xfrm>
        </p:spPr>
      </p:pic>
    </p:spTree>
    <p:extLst>
      <p:ext uri="{BB962C8B-B14F-4D97-AF65-F5344CB8AC3E}">
        <p14:creationId xmlns:p14="http://schemas.microsoft.com/office/powerpoint/2010/main" val="156399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B07F8-7D6D-2F0C-9EB8-AED1B47C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FAA6F-BC26-5A92-D4ED-24A337F1E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Linear interaction distance</a:t>
            </a:r>
          </a:p>
          <a:p>
            <a:endParaRPr lang="ko-KR" altLang="en-US" dirty="0"/>
          </a:p>
        </p:txBody>
      </p:sp>
      <p:pic>
        <p:nvPicPr>
          <p:cNvPr id="5" name="그림 4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625DEBC9-A83E-1439-0CBA-AB8B536BB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54" y="2711117"/>
            <a:ext cx="7135876" cy="27853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4D0A1D-83B6-9420-FBAD-A923DC82F82F}"/>
              </a:ext>
            </a:extLst>
          </p:cNvPr>
          <p:cNvSpPr/>
          <p:nvPr/>
        </p:nvSpPr>
        <p:spPr>
          <a:xfrm>
            <a:off x="1909011" y="5358063"/>
            <a:ext cx="368968" cy="336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66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141D2-F5EC-1273-5A0C-AB0FBC18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Llama??</a:t>
            </a:r>
            <a:endParaRPr lang="ko-KR" altLang="en-US" dirty="0"/>
          </a:p>
        </p:txBody>
      </p:sp>
      <p:pic>
        <p:nvPicPr>
          <p:cNvPr id="5" name="내용 개체 틀 4" descr="포유류, 라마, 구름, 하늘이(가) 표시된 사진&#10;&#10;자동 생성된 설명">
            <a:extLst>
              <a:ext uri="{FF2B5EF4-FFF2-40B4-BE49-F238E27FC236}">
                <a16:creationId xmlns:a16="http://schemas.microsoft.com/office/drawing/2014/main" id="{3A1BB11B-87E2-DEE4-E620-B70A67DE1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44" y="2010550"/>
            <a:ext cx="5715233" cy="3803228"/>
          </a:xfrm>
        </p:spPr>
      </p:pic>
    </p:spTree>
    <p:extLst>
      <p:ext uri="{BB962C8B-B14F-4D97-AF65-F5344CB8AC3E}">
        <p14:creationId xmlns:p14="http://schemas.microsoft.com/office/powerpoint/2010/main" val="3993251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4DE9E-9546-B410-5989-E19146B0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44" y="2621874"/>
            <a:ext cx="2909711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AE55F1-1A1C-21B8-0D3E-6C7798FEB7EE}"/>
              </a:ext>
            </a:extLst>
          </p:cNvPr>
          <p:cNvSpPr/>
          <p:nvPr/>
        </p:nvSpPr>
        <p:spPr>
          <a:xfrm>
            <a:off x="657577" y="1095021"/>
            <a:ext cx="10247489" cy="846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2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93DFE-F6C7-DA4B-A209-EFB4BB90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6FBD5-599B-5494-C71D-52EE4B47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5" name="그림 4" descr="텍스트, 스크린샷, 폰트, 스케치이(가) 표시된 사진&#10;&#10;자동 생성된 설명">
            <a:extLst>
              <a:ext uri="{FF2B5EF4-FFF2-40B4-BE49-F238E27FC236}">
                <a16:creationId xmlns:a16="http://schemas.microsoft.com/office/drawing/2014/main" id="{2ED178D4-367C-3569-F0DF-B234C415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1" y="2621900"/>
            <a:ext cx="7299898" cy="30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5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6DF0B-06D9-DDF7-216F-1EE77E65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6A163A-906D-7FA8-E5E3-1D87142B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endParaRPr lang="ko-KR" altLang="en-US" dirty="0"/>
          </a:p>
        </p:txBody>
      </p:sp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77B68BE-314B-128B-7F0F-810168D4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3" y="2807369"/>
            <a:ext cx="9411453" cy="2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8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BDB17-3A6E-C162-1D48-C82574CA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RNN to self-attention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AAEA4-AB8A-FEEF-5F2A-61236C40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Query, Key, Value</a:t>
            </a:r>
            <a:endParaRPr lang="ko-KR" altLang="en-US" dirty="0"/>
          </a:p>
        </p:txBody>
      </p:sp>
      <p:pic>
        <p:nvPicPr>
          <p:cNvPr id="5" name="그림 4" descr="노랑이(가) 표시된 사진&#10;&#10;자동 생성된 설명">
            <a:extLst>
              <a:ext uri="{FF2B5EF4-FFF2-40B4-BE49-F238E27FC236}">
                <a16:creationId xmlns:a16="http://schemas.microsoft.com/office/drawing/2014/main" id="{F3336628-83B6-53E8-6F71-8F14FEDAB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2" y="2871538"/>
            <a:ext cx="10037955" cy="2420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82CB0D-2375-0499-C619-010FAB1DE9C0}"/>
              </a:ext>
            </a:extLst>
          </p:cNvPr>
          <p:cNvSpPr/>
          <p:nvPr/>
        </p:nvSpPr>
        <p:spPr>
          <a:xfrm>
            <a:off x="10864645" y="4984955"/>
            <a:ext cx="250332" cy="30666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3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1661</Words>
  <Application>Microsoft Office PowerPoint</Application>
  <PresentationFormat>와이드스크린</PresentationFormat>
  <Paragraphs>273</Paragraphs>
  <Slides>61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Apple SD Gothic Neo</vt:lpstr>
      <vt:lpstr>Noto Serif KR</vt:lpstr>
      <vt:lpstr>나눔스퀘어 네오 ExtraBold</vt:lpstr>
      <vt:lpstr>나눔스퀘어 네오 Regular</vt:lpstr>
      <vt:lpstr>맑은 고딕</vt:lpstr>
      <vt:lpstr>Arial</vt:lpstr>
      <vt:lpstr>Office 테마</vt:lpstr>
      <vt:lpstr>Transformer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RNN to self-attention</vt:lpstr>
      <vt:lpstr>Transformer</vt:lpstr>
      <vt:lpstr>Transformer</vt:lpstr>
      <vt:lpstr>Transformer</vt:lpstr>
      <vt:lpstr>Transformer</vt:lpstr>
      <vt:lpstr>Transformer 기능향상</vt:lpstr>
      <vt:lpstr>Transformer 기능향상</vt:lpstr>
      <vt:lpstr>Transformer 기능향상</vt:lpstr>
      <vt:lpstr>Transformer 기능향상</vt:lpstr>
      <vt:lpstr>Transformer 기능향상</vt:lpstr>
      <vt:lpstr>Transformer 기능향상</vt:lpstr>
      <vt:lpstr>Transformer</vt:lpstr>
      <vt:lpstr>Transformer</vt:lpstr>
      <vt:lpstr>Transformer</vt:lpstr>
      <vt:lpstr>Transformer</vt:lpstr>
      <vt:lpstr>Transformer</vt:lpstr>
      <vt:lpstr>Transformer</vt:lpstr>
      <vt:lpstr>Transformer의 단점</vt:lpstr>
      <vt:lpstr>Transformer의 단점</vt:lpstr>
      <vt:lpstr>근원적인 질문</vt:lpstr>
      <vt:lpstr>Subword model</vt:lpstr>
      <vt:lpstr>Subword model</vt:lpstr>
      <vt:lpstr>Subword model</vt:lpstr>
      <vt:lpstr>Pretrain</vt:lpstr>
      <vt:lpstr>Pretrain</vt:lpstr>
      <vt:lpstr>Pretrain</vt:lpstr>
      <vt:lpstr>Pretrain</vt:lpstr>
      <vt:lpstr>Pretrain</vt:lpstr>
      <vt:lpstr>Pretrain</vt:lpstr>
      <vt:lpstr>Model pretraining three ways</vt:lpstr>
      <vt:lpstr>Pretraining decoder</vt:lpstr>
      <vt:lpstr>GPT(Generative Pretrained Transformer)</vt:lpstr>
      <vt:lpstr>GPT-1 finetuning</vt:lpstr>
      <vt:lpstr>GPT-1</vt:lpstr>
      <vt:lpstr>Pretraining encoder</vt:lpstr>
      <vt:lpstr>BERT(Bidirectional Encoder Representations from Tranformers )</vt:lpstr>
      <vt:lpstr>BERT</vt:lpstr>
      <vt:lpstr>BERT</vt:lpstr>
      <vt:lpstr>BERT</vt:lpstr>
      <vt:lpstr>BERT</vt:lpstr>
      <vt:lpstr>Extension of BERT</vt:lpstr>
      <vt:lpstr>Pretraining encoders-decoders</vt:lpstr>
      <vt:lpstr>T5</vt:lpstr>
      <vt:lpstr>Llama??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kong InJin</dc:creator>
  <cp:lastModifiedBy>kong InJin</cp:lastModifiedBy>
  <cp:revision>12</cp:revision>
  <dcterms:created xsi:type="dcterms:W3CDTF">2023-07-21T05:52:35Z</dcterms:created>
  <dcterms:modified xsi:type="dcterms:W3CDTF">2023-07-22T07:58:01Z</dcterms:modified>
</cp:coreProperties>
</file>